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3"/>
  </p:notesMasterIdLst>
  <p:sldIdLst>
    <p:sldId id="315" r:id="rId2"/>
    <p:sldId id="313" r:id="rId3"/>
    <p:sldId id="256" r:id="rId4"/>
    <p:sldId id="268" r:id="rId5"/>
    <p:sldId id="317" r:id="rId6"/>
    <p:sldId id="269" r:id="rId7"/>
    <p:sldId id="296" r:id="rId8"/>
    <p:sldId id="292" r:id="rId9"/>
    <p:sldId id="270" r:id="rId10"/>
    <p:sldId id="277" r:id="rId11"/>
    <p:sldId id="278" r:id="rId12"/>
    <p:sldId id="271" r:id="rId13"/>
    <p:sldId id="289" r:id="rId14"/>
    <p:sldId id="279" r:id="rId15"/>
    <p:sldId id="299" r:id="rId16"/>
    <p:sldId id="300" r:id="rId17"/>
    <p:sldId id="301" r:id="rId18"/>
    <p:sldId id="272" r:id="rId19"/>
    <p:sldId id="274" r:id="rId20"/>
    <p:sldId id="280" r:id="rId21"/>
    <p:sldId id="284" r:id="rId22"/>
    <p:sldId id="281" r:id="rId23"/>
    <p:sldId id="297" r:id="rId24"/>
    <p:sldId id="282" r:id="rId25"/>
    <p:sldId id="275" r:id="rId26"/>
    <p:sldId id="316" r:id="rId27"/>
    <p:sldId id="285" r:id="rId28"/>
    <p:sldId id="267" r:id="rId29"/>
    <p:sldId id="276" r:id="rId30"/>
    <p:sldId id="295" r:id="rId31"/>
    <p:sldId id="31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01"/>
    <p:restoredTop sz="96296"/>
  </p:normalViewPr>
  <p:slideViewPr>
    <p:cSldViewPr snapToGrid="0">
      <p:cViewPr varScale="1">
        <p:scale>
          <a:sx n="124" d="100"/>
          <a:sy n="124" d="100"/>
        </p:scale>
        <p:origin x="1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3977-330C-C749-A412-CAF2C516749F}" type="datetimeFigureOut">
              <a:rPr lang="en-US" smtClean="0"/>
              <a:t>2/4/25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CB434-7F97-B94D-B6F5-34135E2B3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4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CB434-7F97-B94D-B6F5-34135E2B3E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49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CB434-7F97-B94D-B6F5-34135E2B3E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57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CB434-7F97-B94D-B6F5-34135E2B3E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34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75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9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169A-1421-AE4C-B92C-6FFA1624334A}" type="datetime1">
              <a:rPr lang="en-CA" smtClean="0"/>
              <a:t>2025-02-04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F8349-C2C8-8545-9486-A8C3CFAAFD5F}" type="datetime1">
              <a:rPr lang="en-CA" smtClean="0"/>
              <a:t>2025-02-04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9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F8FF8-03E0-DC44-B03D-2B4C146E1D64}" type="datetime1">
              <a:rPr lang="en-CA" smtClean="0"/>
              <a:t>2025-02-04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3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1724B-025B-4245-8199-DEEDC7F01C67}" type="datetime1">
              <a:rPr lang="en-CA" smtClean="0"/>
              <a:t>2025-02-04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1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0541-1899-BD4A-B929-C472615315FE}" type="datetime1">
              <a:rPr lang="en-CA" smtClean="0"/>
              <a:t>2025-02-04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D01D-CFE4-5C4F-A867-93B425DF8C6F}" type="datetime1">
              <a:rPr lang="en-CA" smtClean="0"/>
              <a:t>2025-02-04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5F26-7D3E-574D-BE83-5375C4897F9F}" type="datetime1">
              <a:rPr lang="en-CA" smtClean="0"/>
              <a:t>2025-02-04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1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9535-147F-5544-8B2D-C23216C7529B}" type="datetime1">
              <a:rPr lang="en-CA" smtClean="0"/>
              <a:t>2025-02-04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3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B1E59-9986-E444-82DB-128C17CA8830}" type="datetime1">
              <a:rPr lang="en-CA" smtClean="0"/>
              <a:t>2025-02-04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8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DEF0-EB0B-644B-83AD-582F457EE61B}" type="datetime1">
              <a:rPr lang="en-CA" smtClean="0"/>
              <a:t>2025-02-04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7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365A6-3C8E-9244-80BE-6DA9647A02D4}" type="datetime1">
              <a:rPr lang="en-CA" smtClean="0"/>
              <a:t>2025-02-04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9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80649AF8-F8DB-7C4C-9610-B841BAC5250F}" type="datetime1">
              <a:rPr lang="en-CA" smtClean="0"/>
              <a:t>2025-02-04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70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6HFOyxupUz7CdczHNWt0gN0OlQmJd0kt/view?usp=share_lin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undhelix.com/examples/mp3/SoundHelix-Song-1.mp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w3schools.com/html/mov_bbb.mp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4945" y="1085727"/>
            <a:ext cx="3090987" cy="64688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Welcome To</a:t>
            </a:r>
            <a:endParaRPr lang="en-US" sz="3200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4C056623-3C0E-18C9-A9B2-00780E04E300}"/>
              </a:ext>
            </a:extLst>
          </p:cNvPr>
          <p:cNvSpPr>
            <a:spLocks/>
          </p:cNvSpPr>
          <p:nvPr/>
        </p:nvSpPr>
        <p:spPr>
          <a:xfrm>
            <a:off x="3801291" y="1678854"/>
            <a:ext cx="4500000" cy="3276000"/>
          </a:xfrm>
          <a:prstGeom prst="fram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CA1FD-1BA6-0E60-7270-1B01F18B5035}"/>
              </a:ext>
            </a:extLst>
          </p:cNvPr>
          <p:cNvSpPr txBox="1"/>
          <p:nvPr/>
        </p:nvSpPr>
        <p:spPr>
          <a:xfrm>
            <a:off x="4614984" y="5325011"/>
            <a:ext cx="2962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4"/>
                </a:solidFill>
              </a:rPr>
              <a:t>Tutorial #3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DB8B1-5676-2380-5216-6370F8AA6015}"/>
              </a:ext>
            </a:extLst>
          </p:cNvPr>
          <p:cNvSpPr txBox="1"/>
          <p:nvPr/>
        </p:nvSpPr>
        <p:spPr>
          <a:xfrm>
            <a:off x="4230324" y="2593579"/>
            <a:ext cx="37313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Beaudelaire’s</a:t>
            </a:r>
            <a:endParaRPr lang="en-US" sz="4400" dirty="0"/>
          </a:p>
          <a:p>
            <a:r>
              <a:rPr lang="en-US" sz="4400" dirty="0"/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92776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will be the output if the &lt;video&gt; or &lt;audio&gt; element contains multiple sources but the browser does not support any of the provided formats?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69717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The video or audio will not display anything.</a:t>
            </a:r>
          </a:p>
          <a:p>
            <a:r>
              <a:rPr lang="en-US" dirty="0"/>
              <a:t>B. </a:t>
            </a:r>
            <a:r>
              <a:rPr lang="en-CA" dirty="0"/>
              <a:t>The browser will show the fallback content inside the &lt;video&gt; or &lt;audio&gt; tag.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The browser will throw an error.</a:t>
            </a:r>
            <a:endParaRPr lang="en-US" dirty="0"/>
          </a:p>
          <a:p>
            <a:r>
              <a:rPr lang="en-US" dirty="0"/>
              <a:t>D.</a:t>
            </a:r>
            <a:r>
              <a:rPr lang="en-CA" dirty="0"/>
              <a:t> The browser will try to download the video or audio.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C8B30-F096-6C31-A0CE-7770B1E96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10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63745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of the following is NOT a valid attribute for the &lt;video&gt; element?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 err="1"/>
              <a:t>autoplay</a:t>
            </a:r>
            <a:endParaRPr lang="en-CA" dirty="0"/>
          </a:p>
          <a:p>
            <a:r>
              <a:rPr lang="en-US" dirty="0"/>
              <a:t>B. </a:t>
            </a:r>
            <a:r>
              <a:rPr lang="en-CA" dirty="0"/>
              <a:t>controls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preload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loop</a:t>
            </a:r>
          </a:p>
          <a:p>
            <a:r>
              <a:rPr lang="en-CA" dirty="0"/>
              <a:t>E. none of the above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B5517-FBC6-D2AC-8EB3-344B0839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11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65260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What does the title attribute provide in an HTML element?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75428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The main heading of the page.</a:t>
            </a:r>
          </a:p>
          <a:p>
            <a:r>
              <a:rPr lang="en-US" dirty="0"/>
              <a:t>B. </a:t>
            </a:r>
            <a:r>
              <a:rPr lang="en-CA" dirty="0"/>
              <a:t>A tooltip that appears when the mouse hovers over the element.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A description for screen readers.</a:t>
            </a:r>
          </a:p>
          <a:p>
            <a:r>
              <a:rPr lang="en-US" dirty="0"/>
              <a:t>D. </a:t>
            </a:r>
            <a:r>
              <a:rPr lang="en-CA" dirty="0"/>
              <a:t>A CSS style definition.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101D4-715C-EE82-EAB4-2C76963B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12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44477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attribute is used to uniquely identify an HTML element?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name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id</a:t>
            </a:r>
          </a:p>
          <a:p>
            <a:r>
              <a:rPr lang="en-US" dirty="0"/>
              <a:t>C. </a:t>
            </a:r>
            <a:r>
              <a:rPr lang="en-CA" dirty="0"/>
              <a:t>class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2ED5E-401D-C733-0AC5-8A8D10619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13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92983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attribute in the &lt;</a:t>
            </a:r>
            <a:r>
              <a:rPr lang="en-CA" sz="4000" dirty="0" err="1"/>
              <a:t>textarea</a:t>
            </a:r>
            <a:r>
              <a:rPr lang="en-CA" sz="4000" dirty="0"/>
              <a:t>&gt; element defines the number of visible text lines?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cols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rows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size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length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C1D52-D314-8A1F-5466-497B568A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14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408768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a key advantage of using external CSS files?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11992303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It allows CSS to be applied only to a single HTML document.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It makes the HTML document larger and slower to load.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It provides a way to style multiple HTML documents with a single CSS file.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It requires embedding CSS code directly into the HTML document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3A98E-1FB2-89D8-6CE0-75136572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15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631412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How can you include an external CSS file in an HTML document?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11992303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&lt;style </a:t>
            </a:r>
            <a:r>
              <a:rPr lang="en-CA" dirty="0" err="1"/>
              <a:t>src</a:t>
            </a:r>
            <a:r>
              <a:rPr lang="en-CA" dirty="0"/>
              <a:t>="</a:t>
            </a:r>
            <a:r>
              <a:rPr lang="en-CA" dirty="0" err="1"/>
              <a:t>styles.css</a:t>
            </a:r>
            <a:r>
              <a:rPr lang="en-CA" dirty="0"/>
              <a:t>"&gt;&lt;/style&gt;</a:t>
            </a:r>
          </a:p>
          <a:p>
            <a:r>
              <a:rPr lang="en-US" dirty="0"/>
              <a:t>B. </a:t>
            </a:r>
            <a:r>
              <a:rPr lang="en-CA" dirty="0"/>
              <a:t>&lt;link </a:t>
            </a:r>
            <a:r>
              <a:rPr lang="en-CA" dirty="0" err="1"/>
              <a:t>rel</a:t>
            </a:r>
            <a:r>
              <a:rPr lang="en-CA" dirty="0"/>
              <a:t>="stylesheet" type="text/</a:t>
            </a:r>
            <a:r>
              <a:rPr lang="en-CA" dirty="0" err="1"/>
              <a:t>css</a:t>
            </a:r>
            <a:r>
              <a:rPr lang="en-CA" dirty="0"/>
              <a:t>" </a:t>
            </a:r>
            <a:r>
              <a:rPr lang="en-CA" dirty="0" err="1"/>
              <a:t>href</a:t>
            </a:r>
            <a:r>
              <a:rPr lang="en-CA" dirty="0"/>
              <a:t>="</a:t>
            </a:r>
            <a:r>
              <a:rPr lang="en-CA" dirty="0" err="1"/>
              <a:t>styles.css</a:t>
            </a:r>
            <a:r>
              <a:rPr lang="en-CA" dirty="0"/>
              <a:t>"&gt;</a:t>
            </a:r>
            <a:endParaRPr lang="en-US" dirty="0"/>
          </a:p>
          <a:p>
            <a:r>
              <a:rPr lang="en-US" dirty="0"/>
              <a:t>C.</a:t>
            </a:r>
            <a:r>
              <a:rPr lang="en-CA" dirty="0"/>
              <a:t> &lt;script </a:t>
            </a:r>
            <a:r>
              <a:rPr lang="en-CA" dirty="0" err="1"/>
              <a:t>href</a:t>
            </a:r>
            <a:r>
              <a:rPr lang="en-CA" dirty="0"/>
              <a:t>="</a:t>
            </a:r>
            <a:r>
              <a:rPr lang="en-CA" dirty="0" err="1"/>
              <a:t>styles.css</a:t>
            </a:r>
            <a:r>
              <a:rPr lang="en-CA" dirty="0"/>
              <a:t>"&gt;&lt;/script&gt;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&lt;include </a:t>
            </a:r>
            <a:r>
              <a:rPr lang="en-CA" dirty="0" err="1"/>
              <a:t>href</a:t>
            </a:r>
            <a:r>
              <a:rPr lang="en-CA" dirty="0"/>
              <a:t>="</a:t>
            </a:r>
            <a:r>
              <a:rPr lang="en-CA" dirty="0" err="1"/>
              <a:t>styles.css</a:t>
            </a:r>
            <a:r>
              <a:rPr lang="en-CA" dirty="0"/>
              <a:t>"&gt;&lt;/include&gt;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17BB-EF5A-275A-D952-B14CA786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16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664567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HTTP method is generally considered safer in terms of exposing sensitive data?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11992303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GET</a:t>
            </a:r>
          </a:p>
          <a:p>
            <a:r>
              <a:rPr lang="en-US" dirty="0"/>
              <a:t>B. </a:t>
            </a:r>
            <a:r>
              <a:rPr lang="en-CA" dirty="0"/>
              <a:t>POST</a:t>
            </a:r>
            <a:endParaRPr lang="en-US" dirty="0"/>
          </a:p>
          <a:p>
            <a:r>
              <a:rPr lang="en-US" dirty="0"/>
              <a:t>C.</a:t>
            </a:r>
            <a:r>
              <a:rPr lang="en-CA" dirty="0"/>
              <a:t> </a:t>
            </a:r>
            <a:r>
              <a:rPr lang="fr-FR" dirty="0"/>
              <a:t>PUT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DELETE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8A177-36BF-504D-DE49-D0634460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17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89427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7" y="2788607"/>
            <a:ext cx="11599479" cy="1280785"/>
          </a:xfrm>
        </p:spPr>
        <p:txBody>
          <a:bodyPr>
            <a:normAutofit fontScale="90000"/>
          </a:bodyPr>
          <a:lstStyle/>
          <a:p>
            <a:r>
              <a:rPr lang="en-CA" sz="4000" dirty="0">
                <a:solidFill>
                  <a:srgbClr val="F6F7FB"/>
                </a:solidFill>
                <a:latin typeface="hurme_no2-webfont"/>
              </a:rPr>
              <a:t>True or False: The </a:t>
            </a:r>
            <a:r>
              <a:rPr lang="en-CA" sz="4000" dirty="0" err="1">
                <a:solidFill>
                  <a:srgbClr val="F6F7FB"/>
                </a:solidFill>
                <a:latin typeface="hurme_no2-webfont"/>
              </a:rPr>
              <a:t>autoplay</a:t>
            </a:r>
            <a:r>
              <a:rPr lang="en-CA" sz="4000" dirty="0">
                <a:solidFill>
                  <a:srgbClr val="F6F7FB"/>
                </a:solidFill>
                <a:latin typeface="hurme_no2-webfont"/>
              </a:rPr>
              <a:t> attribute in the &lt;video&gt; element causes the video to start playing as soon as it is loaded.</a:t>
            </a:r>
            <a:endParaRPr lang="en-US" sz="4000" dirty="0">
              <a:solidFill>
                <a:srgbClr val="F6F7FB"/>
              </a:solidFill>
              <a:latin typeface="hurme_no2-webfon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4A5961-0696-0297-DDE9-17A3AFD1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18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973862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788607"/>
            <a:ext cx="11175124" cy="1280785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>
                <a:solidFill>
                  <a:srgbClr val="F6F7FB"/>
                </a:solidFill>
                <a:latin typeface="hurme_no2-webfont"/>
              </a:rPr>
              <a:t>True or False: The  “selected” attribute can be used in any HTML element to set it as preselected?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57297-EEC8-464F-0962-6A53803A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19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8109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519" y="1771650"/>
            <a:ext cx="7567613" cy="3005412"/>
          </a:xfrm>
        </p:spPr>
        <p:txBody>
          <a:bodyPr>
            <a:normAutofit/>
          </a:bodyPr>
          <a:lstStyle/>
          <a:p>
            <a:r>
              <a:rPr lang="en-US" sz="6600" dirty="0"/>
              <a:t>Please put your phone on silent mode to avoid interruptions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5D5B5-1608-2EFE-94A8-D696F15D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1287963"/>
            <a:ext cx="3614738" cy="4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51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672993"/>
            <a:ext cx="11175124" cy="1280785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An HTML document can have multiple &lt;header&gt; elements?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B350CE-EE8B-186E-1358-7FBAE3917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20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43491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672993"/>
            <a:ext cx="11175124" cy="1280785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The &lt;footer&gt; element in HTML must contain the copyright information for the webpage?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CB58E6-A469-8F51-C9FA-465E1ABB2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21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134340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672993"/>
            <a:ext cx="11175124" cy="1280785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The &lt;audio&gt; element supports the attributes </a:t>
            </a:r>
            <a:r>
              <a:rPr lang="en-CA" sz="4000" dirty="0" err="1"/>
              <a:t>autoplay</a:t>
            </a:r>
            <a:r>
              <a:rPr lang="en-CA" sz="4000" dirty="0"/>
              <a:t>, controls, and loop?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FF961-BB40-087A-6F85-4232F6C5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22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330059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1902373"/>
            <a:ext cx="11175124" cy="2051406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The &lt;video&gt; element requires the controls attribute to be specified in order for playback controls to appear? 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317070-8474-1DA5-1E2F-51AD154A4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23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1826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133601"/>
            <a:ext cx="11175124" cy="1820178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 The title attribute in HTML is used to define the main title of a webpage, displayed in the browser's title bar.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6FBD70-90EE-BA90-6EF1-AFB875FA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24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801254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788607"/>
            <a:ext cx="11175124" cy="1280785"/>
          </a:xfrm>
        </p:spPr>
        <p:txBody>
          <a:bodyPr>
            <a:normAutofit/>
          </a:bodyPr>
          <a:lstStyle/>
          <a:p>
            <a:pPr algn="ctr"/>
            <a:r>
              <a:rPr lang="en-CA" sz="4000" dirty="0">
                <a:solidFill>
                  <a:srgbClr val="F6F7FB"/>
                </a:solidFill>
                <a:latin typeface="hurme_no2-webfont"/>
              </a:rPr>
              <a:t>True or False: The &lt;nav&gt; element is used to define a block of navigation links.</a:t>
            </a:r>
            <a:endParaRPr lang="en-US" sz="4000" dirty="0">
              <a:solidFill>
                <a:srgbClr val="F6F7FB"/>
              </a:solidFill>
              <a:latin typeface="hurme_no2-webfon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5A0362-EC4D-3D6D-7E7B-7F385646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25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88543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FB192F-E012-9A99-4F33-5D174C703E33}"/>
              </a:ext>
            </a:extLst>
          </p:cNvPr>
          <p:cNvSpPr txBox="1">
            <a:spLocks/>
          </p:cNvSpPr>
          <p:nvPr/>
        </p:nvSpPr>
        <p:spPr>
          <a:xfrm>
            <a:off x="838200" y="1518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/>
              <a:t>Inline Vs Block Elements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A9B50E-3650-A73D-BD93-BA1EC1B801C7}"/>
              </a:ext>
            </a:extLst>
          </p:cNvPr>
          <p:cNvSpPr/>
          <p:nvPr/>
        </p:nvSpPr>
        <p:spPr>
          <a:xfrm>
            <a:off x="1444578" y="3147698"/>
            <a:ext cx="3142446" cy="3296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ocess 2">
            <a:extLst>
              <a:ext uri="{FF2B5EF4-FFF2-40B4-BE49-F238E27FC236}">
                <a16:creationId xmlns:a16="http://schemas.microsoft.com/office/drawing/2014/main" id="{B4A12E8F-8B3A-DC5D-198E-7FD9E981C07C}"/>
              </a:ext>
            </a:extLst>
          </p:cNvPr>
          <p:cNvSpPr/>
          <p:nvPr/>
        </p:nvSpPr>
        <p:spPr>
          <a:xfrm>
            <a:off x="1444581" y="3315123"/>
            <a:ext cx="3142445" cy="68258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Block</a:t>
            </a:r>
          </a:p>
        </p:txBody>
      </p:sp>
      <p:sp>
        <p:nvSpPr>
          <p:cNvPr id="6" name="Process 5">
            <a:extLst>
              <a:ext uri="{FF2B5EF4-FFF2-40B4-BE49-F238E27FC236}">
                <a16:creationId xmlns:a16="http://schemas.microsoft.com/office/drawing/2014/main" id="{2C9CE76D-D234-5213-2C01-48607C35C88C}"/>
              </a:ext>
            </a:extLst>
          </p:cNvPr>
          <p:cNvSpPr/>
          <p:nvPr/>
        </p:nvSpPr>
        <p:spPr>
          <a:xfrm>
            <a:off x="1444578" y="5622815"/>
            <a:ext cx="3142445" cy="68258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Block</a:t>
            </a:r>
          </a:p>
        </p:txBody>
      </p:sp>
      <p:sp>
        <p:nvSpPr>
          <p:cNvPr id="7" name="Process 6">
            <a:extLst>
              <a:ext uri="{FF2B5EF4-FFF2-40B4-BE49-F238E27FC236}">
                <a16:creationId xmlns:a16="http://schemas.microsoft.com/office/drawing/2014/main" id="{EF29BD00-4F7A-3C47-C227-0A50EB76AEBA}"/>
              </a:ext>
            </a:extLst>
          </p:cNvPr>
          <p:cNvSpPr/>
          <p:nvPr/>
        </p:nvSpPr>
        <p:spPr>
          <a:xfrm>
            <a:off x="1444580" y="4094295"/>
            <a:ext cx="3142445" cy="68258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Block</a:t>
            </a:r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BFFBDF31-D73F-270C-C5B6-70A581AB8025}"/>
              </a:ext>
            </a:extLst>
          </p:cNvPr>
          <p:cNvSpPr/>
          <p:nvPr/>
        </p:nvSpPr>
        <p:spPr>
          <a:xfrm>
            <a:off x="1444579" y="4858555"/>
            <a:ext cx="3142445" cy="68258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Block</a:t>
            </a:r>
          </a:p>
        </p:txBody>
      </p:sp>
      <p:sp>
        <p:nvSpPr>
          <p:cNvPr id="9" name="Process 8">
            <a:extLst>
              <a:ext uri="{FF2B5EF4-FFF2-40B4-BE49-F238E27FC236}">
                <a16:creationId xmlns:a16="http://schemas.microsoft.com/office/drawing/2014/main" id="{F4EEA317-6383-2307-5267-5605224EE887}"/>
              </a:ext>
            </a:extLst>
          </p:cNvPr>
          <p:cNvSpPr/>
          <p:nvPr/>
        </p:nvSpPr>
        <p:spPr>
          <a:xfrm>
            <a:off x="6036866" y="1598773"/>
            <a:ext cx="5829837" cy="1121649"/>
          </a:xfrm>
          <a:prstGeom prst="flowChart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rocess 9">
            <a:extLst>
              <a:ext uri="{FF2B5EF4-FFF2-40B4-BE49-F238E27FC236}">
                <a16:creationId xmlns:a16="http://schemas.microsoft.com/office/drawing/2014/main" id="{A54A7A62-73BA-7EE6-4B9F-1005617F88E4}"/>
              </a:ext>
            </a:extLst>
          </p:cNvPr>
          <p:cNvSpPr/>
          <p:nvPr/>
        </p:nvSpPr>
        <p:spPr>
          <a:xfrm>
            <a:off x="6225756" y="1909053"/>
            <a:ext cx="1107583" cy="549385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Inline</a:t>
            </a:r>
          </a:p>
        </p:txBody>
      </p:sp>
      <p:sp>
        <p:nvSpPr>
          <p:cNvPr id="11" name="Process 10">
            <a:extLst>
              <a:ext uri="{FF2B5EF4-FFF2-40B4-BE49-F238E27FC236}">
                <a16:creationId xmlns:a16="http://schemas.microsoft.com/office/drawing/2014/main" id="{215A1EF2-257F-A0B9-9EC6-1E1D175B3E4A}"/>
              </a:ext>
            </a:extLst>
          </p:cNvPr>
          <p:cNvSpPr/>
          <p:nvPr/>
        </p:nvSpPr>
        <p:spPr>
          <a:xfrm>
            <a:off x="7421344" y="1914306"/>
            <a:ext cx="1107583" cy="549385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Inline</a:t>
            </a:r>
          </a:p>
        </p:txBody>
      </p:sp>
      <p:sp>
        <p:nvSpPr>
          <p:cNvPr id="12" name="Process 11">
            <a:extLst>
              <a:ext uri="{FF2B5EF4-FFF2-40B4-BE49-F238E27FC236}">
                <a16:creationId xmlns:a16="http://schemas.microsoft.com/office/drawing/2014/main" id="{4653E41D-3553-B286-CDE1-6C74B5244ECB}"/>
              </a:ext>
            </a:extLst>
          </p:cNvPr>
          <p:cNvSpPr/>
          <p:nvPr/>
        </p:nvSpPr>
        <p:spPr>
          <a:xfrm>
            <a:off x="8681327" y="1901427"/>
            <a:ext cx="1455312" cy="557011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Inline</a:t>
            </a:r>
          </a:p>
        </p:txBody>
      </p:sp>
      <p:sp>
        <p:nvSpPr>
          <p:cNvPr id="13" name="Process 12">
            <a:extLst>
              <a:ext uri="{FF2B5EF4-FFF2-40B4-BE49-F238E27FC236}">
                <a16:creationId xmlns:a16="http://schemas.microsoft.com/office/drawing/2014/main" id="{79609949-1C60-BE43-B799-6F042A1C0DAB}"/>
              </a:ext>
            </a:extLst>
          </p:cNvPr>
          <p:cNvSpPr/>
          <p:nvPr/>
        </p:nvSpPr>
        <p:spPr>
          <a:xfrm>
            <a:off x="10289039" y="1881091"/>
            <a:ext cx="1455312" cy="557011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57BF0-2220-7067-20C4-6356CE841635}"/>
              </a:ext>
            </a:extLst>
          </p:cNvPr>
          <p:cNvSpPr txBox="1"/>
          <p:nvPr/>
        </p:nvSpPr>
        <p:spPr>
          <a:xfrm>
            <a:off x="5001083" y="5752086"/>
            <a:ext cx="59481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Block Elements: p, div, pre, h1-h6, …</a:t>
            </a:r>
          </a:p>
          <a:p>
            <a:r>
              <a:rPr lang="en-US" sz="2800" dirty="0"/>
              <a:t>Inline Elements: a, span, </a:t>
            </a:r>
            <a:r>
              <a:rPr lang="en-US" sz="2800" dirty="0" err="1"/>
              <a:t>img</a:t>
            </a:r>
            <a:r>
              <a:rPr lang="en-US" sz="2800" dirty="0"/>
              <a:t>, </a:t>
            </a:r>
            <a:r>
              <a:rPr lang="en-US" sz="2800" dirty="0" err="1"/>
              <a:t>br</a:t>
            </a:r>
            <a:r>
              <a:rPr lang="en-US" sz="2800" dirty="0"/>
              <a:t>, b, …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73CFFCEC-B2CD-4E8D-3BBD-32768A84AEA1}"/>
              </a:ext>
            </a:extLst>
          </p:cNvPr>
          <p:cNvSpPr/>
          <p:nvPr/>
        </p:nvSpPr>
        <p:spPr>
          <a:xfrm>
            <a:off x="0" y="1004552"/>
            <a:ext cx="2434107" cy="1837273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need their own space and take up the whole line.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52A39C08-8687-D3BC-4FCC-5FCE6BA442F6}"/>
              </a:ext>
            </a:extLst>
          </p:cNvPr>
          <p:cNvCxnSpPr>
            <a:cxnSpLocks/>
            <a:stCxn id="15" idx="0"/>
            <a:endCxn id="3" idx="0"/>
          </p:cNvCxnSpPr>
          <p:nvPr/>
        </p:nvCxnSpPr>
        <p:spPr>
          <a:xfrm>
            <a:off x="2432079" y="1923189"/>
            <a:ext cx="583725" cy="1391934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E3872188-DE5A-997B-59B6-14FDF1F60408}"/>
              </a:ext>
            </a:extLst>
          </p:cNvPr>
          <p:cNvCxnSpPr>
            <a:cxnSpLocks/>
            <a:stCxn id="32" idx="3"/>
            <a:endCxn id="13" idx="2"/>
          </p:cNvCxnSpPr>
          <p:nvPr/>
        </p:nvCxnSpPr>
        <p:spPr>
          <a:xfrm rot="5400000" flipH="1" flipV="1">
            <a:off x="8751741" y="1174730"/>
            <a:ext cx="1001582" cy="352832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loud 31">
            <a:extLst>
              <a:ext uri="{FF2B5EF4-FFF2-40B4-BE49-F238E27FC236}">
                <a16:creationId xmlns:a16="http://schemas.microsoft.com/office/drawing/2014/main" id="{6E7DA157-8EB1-4F81-9221-1DE65DB3ACB4}"/>
              </a:ext>
            </a:extLst>
          </p:cNvPr>
          <p:cNvSpPr/>
          <p:nvPr/>
        </p:nvSpPr>
        <p:spPr>
          <a:xfrm>
            <a:off x="6036866" y="3315123"/>
            <a:ext cx="2903005" cy="2178563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fitting in nicely with their neighbors without causing a scene!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2031C-BAC0-B785-ACF9-769B3255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3503" y="6305395"/>
            <a:ext cx="2743200" cy="365125"/>
          </a:xfrm>
        </p:spPr>
        <p:txBody>
          <a:bodyPr/>
          <a:lstStyle/>
          <a:p>
            <a:fld id="{0620B4A4-BB39-A54C-966B-DB93B80EF274}" type="slidenum">
              <a:rPr lang="en-US" sz="3200" smtClean="0"/>
              <a:t>26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2421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396359"/>
            <a:ext cx="11175124" cy="1673033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>
                <a:solidFill>
                  <a:srgbClr val="F6F7FB"/>
                </a:solidFill>
                <a:latin typeface="hurme_no2-webfont"/>
              </a:rPr>
              <a:t>Describe the difference between inline, block, and inline-block elements in HTML. Provide examples of each type of element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070D3-C64B-5C6B-F729-76D77D2A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27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80051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E074-E390-F745-3688-29D89D88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74" y="1124608"/>
            <a:ext cx="3976781" cy="384678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CA" sz="1600" dirty="0">
                <a:latin typeface="+mn-lt"/>
                <a:ea typeface="+mn-ea"/>
                <a:cs typeface="+mn-cs"/>
              </a:rPr>
              <a:t>&lt;!DOCTYPE html&gt;</a:t>
            </a:r>
            <a:br>
              <a:rPr lang="en-CA" sz="1600" dirty="0">
                <a:latin typeface="+mn-lt"/>
                <a:ea typeface="+mn-ea"/>
                <a:cs typeface="+mn-cs"/>
              </a:rPr>
            </a:br>
            <a:br>
              <a:rPr lang="en-CA" sz="1600" dirty="0">
                <a:latin typeface="+mn-lt"/>
                <a:ea typeface="+mn-ea"/>
                <a:cs typeface="+mn-cs"/>
              </a:rPr>
            </a:br>
            <a:r>
              <a:rPr lang="en-CA" sz="1600" dirty="0">
                <a:latin typeface="+mn-lt"/>
                <a:ea typeface="+mn-ea"/>
                <a:cs typeface="+mn-cs"/>
              </a:rPr>
              <a:t>&lt;html lang = "</a:t>
            </a:r>
            <a:r>
              <a:rPr lang="en-CA" sz="1600" dirty="0" err="1">
                <a:latin typeface="+mn-lt"/>
                <a:ea typeface="+mn-ea"/>
                <a:cs typeface="+mn-cs"/>
              </a:rPr>
              <a:t>en</a:t>
            </a:r>
            <a:r>
              <a:rPr lang="en-CA" sz="1600" dirty="0">
                <a:latin typeface="+mn-lt"/>
                <a:ea typeface="+mn-ea"/>
                <a:cs typeface="+mn-cs"/>
              </a:rPr>
              <a:t>" &gt;</a:t>
            </a:r>
            <a:br>
              <a:rPr lang="en-CA" sz="1600" dirty="0">
                <a:latin typeface="+mn-lt"/>
                <a:ea typeface="+mn-ea"/>
                <a:cs typeface="+mn-cs"/>
              </a:rPr>
            </a:br>
            <a:br>
              <a:rPr lang="en-CA" sz="1600" dirty="0">
                <a:latin typeface="+mn-lt"/>
                <a:ea typeface="+mn-ea"/>
                <a:cs typeface="+mn-cs"/>
              </a:rPr>
            </a:br>
            <a:r>
              <a:rPr lang="en-CA" sz="1600" dirty="0">
                <a:latin typeface="+mn-lt"/>
                <a:ea typeface="+mn-ea"/>
                <a:cs typeface="+mn-cs"/>
              </a:rPr>
              <a:t>    &lt;head&gt;</a:t>
            </a:r>
            <a:br>
              <a:rPr lang="en-CA" sz="1600" dirty="0">
                <a:latin typeface="+mn-lt"/>
                <a:ea typeface="+mn-ea"/>
                <a:cs typeface="+mn-cs"/>
              </a:rPr>
            </a:br>
            <a:r>
              <a:rPr lang="en-CA" sz="1600" dirty="0">
                <a:latin typeface="+mn-lt"/>
                <a:ea typeface="+mn-ea"/>
                <a:cs typeface="+mn-cs"/>
              </a:rPr>
              <a:t>        &lt;title&gt;Page Title&lt;/title&gt;</a:t>
            </a:r>
            <a:br>
              <a:rPr lang="en-CA" sz="1600" dirty="0">
                <a:latin typeface="+mn-lt"/>
                <a:ea typeface="+mn-ea"/>
                <a:cs typeface="+mn-cs"/>
              </a:rPr>
            </a:br>
            <a:r>
              <a:rPr lang="en-CA" sz="1600" dirty="0">
                <a:latin typeface="+mn-lt"/>
                <a:ea typeface="+mn-ea"/>
                <a:cs typeface="+mn-cs"/>
              </a:rPr>
              <a:t>    &lt;/head&gt;</a:t>
            </a:r>
            <a:br>
              <a:rPr lang="en-CA" sz="1600" dirty="0">
                <a:latin typeface="+mn-lt"/>
                <a:ea typeface="+mn-ea"/>
                <a:cs typeface="+mn-cs"/>
              </a:rPr>
            </a:br>
            <a:br>
              <a:rPr lang="en-CA" sz="1600" dirty="0">
                <a:latin typeface="+mn-lt"/>
                <a:ea typeface="+mn-ea"/>
                <a:cs typeface="+mn-cs"/>
              </a:rPr>
            </a:br>
            <a:r>
              <a:rPr lang="en-CA" sz="1600" dirty="0">
                <a:latin typeface="+mn-lt"/>
                <a:ea typeface="+mn-ea"/>
                <a:cs typeface="+mn-cs"/>
              </a:rPr>
              <a:t>    &lt;body&gt;</a:t>
            </a:r>
            <a:br>
              <a:rPr lang="en-CA" sz="1600" dirty="0">
                <a:latin typeface="+mn-lt"/>
                <a:ea typeface="+mn-ea"/>
                <a:cs typeface="+mn-cs"/>
              </a:rPr>
            </a:br>
            <a:r>
              <a:rPr lang="en-CA" sz="1600" dirty="0">
                <a:latin typeface="+mn-lt"/>
                <a:ea typeface="+mn-ea"/>
                <a:cs typeface="+mn-cs"/>
              </a:rPr>
              <a:t>        &lt;div </a:t>
            </a:r>
            <a:r>
              <a:rPr lang="en-CA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style="</a:t>
            </a:r>
            <a:r>
              <a:rPr lang="en-CA" sz="16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color:red</a:t>
            </a:r>
            <a:r>
              <a:rPr lang="en-CA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; font-size: 2rem;"</a:t>
            </a:r>
            <a:r>
              <a:rPr lang="en-CA" sz="1600" dirty="0">
                <a:latin typeface="+mn-lt"/>
                <a:ea typeface="+mn-ea"/>
                <a:cs typeface="+mn-cs"/>
              </a:rPr>
              <a:t>&gt;</a:t>
            </a:r>
            <a:br>
              <a:rPr lang="en-CA" sz="1600" dirty="0">
                <a:latin typeface="+mn-lt"/>
                <a:ea typeface="+mn-ea"/>
                <a:cs typeface="+mn-cs"/>
              </a:rPr>
            </a:br>
            <a:r>
              <a:rPr lang="en-CA" sz="1600" dirty="0">
                <a:latin typeface="+mn-lt"/>
                <a:ea typeface="+mn-ea"/>
                <a:cs typeface="+mn-cs"/>
              </a:rPr>
              <a:t>            Some Inline Style</a:t>
            </a:r>
            <a:br>
              <a:rPr lang="en-CA" sz="1600" dirty="0">
                <a:latin typeface="+mn-lt"/>
                <a:ea typeface="+mn-ea"/>
                <a:cs typeface="+mn-cs"/>
              </a:rPr>
            </a:br>
            <a:r>
              <a:rPr lang="en-CA" sz="1600" dirty="0">
                <a:latin typeface="+mn-lt"/>
                <a:ea typeface="+mn-ea"/>
                <a:cs typeface="+mn-cs"/>
              </a:rPr>
              <a:t>        &lt;/div&gt;</a:t>
            </a:r>
            <a:br>
              <a:rPr lang="en-CA" sz="1600" dirty="0">
                <a:latin typeface="+mn-lt"/>
                <a:ea typeface="+mn-ea"/>
                <a:cs typeface="+mn-cs"/>
              </a:rPr>
            </a:br>
            <a:r>
              <a:rPr lang="en-CA" sz="1600" dirty="0">
                <a:latin typeface="+mn-lt"/>
                <a:ea typeface="+mn-ea"/>
                <a:cs typeface="+mn-cs"/>
              </a:rPr>
              <a:t>    &lt;/body&gt;</a:t>
            </a:r>
            <a:br>
              <a:rPr lang="en-CA" sz="1600" dirty="0">
                <a:latin typeface="+mn-lt"/>
                <a:ea typeface="+mn-ea"/>
                <a:cs typeface="+mn-cs"/>
              </a:rPr>
            </a:br>
            <a:br>
              <a:rPr lang="en-CA" sz="1600" dirty="0">
                <a:latin typeface="+mn-lt"/>
                <a:ea typeface="+mn-ea"/>
                <a:cs typeface="+mn-cs"/>
              </a:rPr>
            </a:br>
            <a:r>
              <a:rPr lang="en-CA" sz="1600" dirty="0">
                <a:latin typeface="+mn-lt"/>
                <a:ea typeface="+mn-ea"/>
                <a:cs typeface="+mn-cs"/>
              </a:rPr>
              <a:t>&lt;/html&gt;</a:t>
            </a:r>
            <a:endParaRPr lang="en-US" sz="16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E4A933-5F92-C365-91F4-8016CC38345C}"/>
              </a:ext>
            </a:extLst>
          </p:cNvPr>
          <p:cNvSpPr txBox="1">
            <a:spLocks/>
          </p:cNvSpPr>
          <p:nvPr/>
        </p:nvSpPr>
        <p:spPr>
          <a:xfrm>
            <a:off x="478991" y="168166"/>
            <a:ext cx="10515600" cy="853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HTML + CSS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71B63-E1ED-59F0-8217-BA10D925B6EE}"/>
              </a:ext>
            </a:extLst>
          </p:cNvPr>
          <p:cNvSpPr txBox="1"/>
          <p:nvPr/>
        </p:nvSpPr>
        <p:spPr>
          <a:xfrm>
            <a:off x="1197409" y="5183895"/>
            <a:ext cx="21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Inline styling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5B98F-5954-67B6-49BB-C293247312B1}"/>
              </a:ext>
            </a:extLst>
          </p:cNvPr>
          <p:cNvSpPr txBox="1"/>
          <p:nvPr/>
        </p:nvSpPr>
        <p:spPr>
          <a:xfrm>
            <a:off x="1376094" y="5695457"/>
            <a:ext cx="1866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Highest priority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D69184-9741-8AAB-DAA7-23E503362869}"/>
              </a:ext>
            </a:extLst>
          </p:cNvPr>
          <p:cNvSpPr txBox="1">
            <a:spLocks/>
          </p:cNvSpPr>
          <p:nvPr/>
        </p:nvSpPr>
        <p:spPr>
          <a:xfrm>
            <a:off x="4839314" y="1587062"/>
            <a:ext cx="3712779" cy="3384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244644-F40F-4C9A-7C14-07F2599402E7}"/>
              </a:ext>
            </a:extLst>
          </p:cNvPr>
          <p:cNvSpPr txBox="1"/>
          <p:nvPr/>
        </p:nvSpPr>
        <p:spPr>
          <a:xfrm>
            <a:off x="4795189" y="5150941"/>
            <a:ext cx="2452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Internal styling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B14DE6-4146-0E84-0C45-2C9F1AD46E35}"/>
              </a:ext>
            </a:extLst>
          </p:cNvPr>
          <p:cNvSpPr txBox="1"/>
          <p:nvPr/>
        </p:nvSpPr>
        <p:spPr>
          <a:xfrm>
            <a:off x="4640916" y="5716475"/>
            <a:ext cx="276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Second Highest priority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4BAD8CB-3016-233A-1B13-CD1E5602F235}"/>
              </a:ext>
            </a:extLst>
          </p:cNvPr>
          <p:cNvSpPr txBox="1">
            <a:spLocks/>
          </p:cNvSpPr>
          <p:nvPr/>
        </p:nvSpPr>
        <p:spPr>
          <a:xfrm>
            <a:off x="8241354" y="1587062"/>
            <a:ext cx="3712779" cy="3384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1C3C3-038E-78DE-5205-B676EB37B99F}"/>
              </a:ext>
            </a:extLst>
          </p:cNvPr>
          <p:cNvSpPr txBox="1"/>
          <p:nvPr/>
        </p:nvSpPr>
        <p:spPr>
          <a:xfrm>
            <a:off x="8650385" y="5183895"/>
            <a:ext cx="2521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External styling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6F4087-C1C3-8B7E-8829-87F645CF9CF5}"/>
              </a:ext>
            </a:extLst>
          </p:cNvPr>
          <p:cNvSpPr txBox="1"/>
          <p:nvPr/>
        </p:nvSpPr>
        <p:spPr>
          <a:xfrm>
            <a:off x="9099321" y="5705962"/>
            <a:ext cx="162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Least priority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3BE95D-E872-873B-60E7-8DB0A09236B2}"/>
              </a:ext>
            </a:extLst>
          </p:cNvPr>
          <p:cNvSpPr txBox="1">
            <a:spLocks/>
          </p:cNvSpPr>
          <p:nvPr/>
        </p:nvSpPr>
        <p:spPr>
          <a:xfrm>
            <a:off x="4431072" y="1141521"/>
            <a:ext cx="3180508" cy="384678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400" dirty="0">
                <a:latin typeface="+mn-lt"/>
                <a:ea typeface="+mn-ea"/>
                <a:cs typeface="+mn-cs"/>
              </a:rPr>
              <a:t>&lt;!DOCTYPE html&gt;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&lt;html lang = "</a:t>
            </a:r>
            <a:r>
              <a:rPr lang="en-CA" sz="1400" dirty="0" err="1">
                <a:latin typeface="+mn-lt"/>
                <a:ea typeface="+mn-ea"/>
                <a:cs typeface="+mn-cs"/>
              </a:rPr>
              <a:t>en</a:t>
            </a:r>
            <a:r>
              <a:rPr lang="en-CA" sz="1400" dirty="0">
                <a:latin typeface="+mn-lt"/>
                <a:ea typeface="+mn-ea"/>
                <a:cs typeface="+mn-cs"/>
              </a:rPr>
              <a:t>" 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    &lt;head&gt;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        &lt;title&gt;Page Title&lt;/title&gt;</a:t>
            </a:r>
          </a:p>
          <a:p>
            <a:r>
              <a:rPr lang="en-CA" sz="1400" dirty="0">
                <a:latin typeface="+mn-lt"/>
                <a:ea typeface="+mn-ea"/>
                <a:cs typeface="+mn-cs"/>
              </a:rPr>
              <a:t>        </a:t>
            </a:r>
            <a:r>
              <a:rPr lang="en-CA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&lt;style type="stylesheet"&gt;</a:t>
            </a:r>
          </a:p>
          <a:p>
            <a:r>
              <a:rPr lang="en-CA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            div{</a:t>
            </a:r>
          </a:p>
          <a:p>
            <a:r>
              <a:rPr lang="en-CA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                      color: blue;</a:t>
            </a:r>
          </a:p>
          <a:p>
            <a:r>
              <a:rPr lang="en-CA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                      font-size:3rem;</a:t>
            </a:r>
          </a:p>
          <a:p>
            <a:r>
              <a:rPr lang="en-CA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             }</a:t>
            </a:r>
          </a:p>
          <a:p>
            <a:r>
              <a:rPr lang="en-CA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        &lt;/ style&gt;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    &lt;/head&gt;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    &lt;body&gt;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        &lt;div&gt;   Some internal Style  &lt;/div&gt;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    &lt;/body&gt;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&lt;/html&gt;</a:t>
            </a:r>
            <a:endParaRPr lang="en-US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85189B4-9BEB-83B7-BC59-D4D7A1130519}"/>
              </a:ext>
            </a:extLst>
          </p:cNvPr>
          <p:cNvSpPr txBox="1">
            <a:spLocks/>
          </p:cNvSpPr>
          <p:nvPr/>
        </p:nvSpPr>
        <p:spPr>
          <a:xfrm>
            <a:off x="7922597" y="1141521"/>
            <a:ext cx="3976780" cy="384678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1800" u="sng" dirty="0">
                <a:latin typeface="+mn-lt"/>
                <a:ea typeface="+mn-ea"/>
                <a:cs typeface="+mn-cs"/>
              </a:rPr>
              <a:t>html file</a:t>
            </a:r>
          </a:p>
          <a:p>
            <a:endParaRPr lang="en-CA" sz="1400" u="sng" dirty="0">
              <a:latin typeface="+mn-lt"/>
              <a:ea typeface="+mn-ea"/>
              <a:cs typeface="+mn-cs"/>
            </a:endParaRPr>
          </a:p>
          <a:p>
            <a:r>
              <a:rPr lang="en-CA" sz="1400" dirty="0">
                <a:latin typeface="+mn-lt"/>
                <a:ea typeface="+mn-ea"/>
                <a:cs typeface="+mn-cs"/>
              </a:rPr>
              <a:t>&lt;!DOCTYPE html&gt;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&lt;html lang = "</a:t>
            </a:r>
            <a:r>
              <a:rPr lang="en-CA" sz="1400" dirty="0" err="1">
                <a:latin typeface="+mn-lt"/>
                <a:ea typeface="+mn-ea"/>
                <a:cs typeface="+mn-cs"/>
              </a:rPr>
              <a:t>en</a:t>
            </a:r>
            <a:r>
              <a:rPr lang="en-CA" sz="1400" dirty="0">
                <a:latin typeface="+mn-lt"/>
                <a:ea typeface="+mn-ea"/>
                <a:cs typeface="+mn-cs"/>
              </a:rPr>
              <a:t>" 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    &lt;head&gt;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        &lt;title&gt;Page Title&lt;/title&gt;</a:t>
            </a:r>
          </a:p>
          <a:p>
            <a:r>
              <a:rPr lang="en-CA" sz="1400" dirty="0">
                <a:latin typeface="+mn-lt"/>
                <a:ea typeface="+mn-ea"/>
                <a:cs typeface="+mn-cs"/>
              </a:rPr>
              <a:t>        </a:t>
            </a:r>
            <a:r>
              <a:rPr lang="en-CA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&lt;link </a:t>
            </a:r>
            <a:r>
              <a:rPr lang="en-CA" sz="1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rel</a:t>
            </a:r>
            <a:r>
              <a:rPr lang="en-CA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="stylesheet" </a:t>
            </a:r>
            <a:r>
              <a:rPr lang="en-CA" sz="1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href</a:t>
            </a:r>
            <a:r>
              <a:rPr lang="en-CA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="</a:t>
            </a:r>
            <a:r>
              <a:rPr lang="en-CA" sz="1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styles.css</a:t>
            </a:r>
            <a:r>
              <a:rPr lang="en-CA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" /&gt;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    &lt;/head&gt;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    &lt;body&gt;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        &lt;div&gt;   Some internal Style  &lt;/div&gt;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    &lt;/body&gt;</a:t>
            </a:r>
            <a:br>
              <a:rPr lang="en-CA" sz="1400" dirty="0">
                <a:latin typeface="+mn-lt"/>
                <a:ea typeface="+mn-ea"/>
                <a:cs typeface="+mn-cs"/>
              </a:rPr>
            </a:br>
            <a:br>
              <a:rPr lang="en-CA" sz="1400" dirty="0">
                <a:latin typeface="+mn-lt"/>
                <a:ea typeface="+mn-ea"/>
                <a:cs typeface="+mn-cs"/>
              </a:rPr>
            </a:br>
            <a:r>
              <a:rPr lang="en-CA" sz="1400" dirty="0">
                <a:latin typeface="+mn-lt"/>
                <a:ea typeface="+mn-ea"/>
                <a:cs typeface="+mn-cs"/>
              </a:rPr>
              <a:t>&lt;/html&gt;</a:t>
            </a:r>
            <a:endParaRPr lang="en-US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52BDF0-E3BF-07A0-F4AD-FD051E7AAFE7}"/>
              </a:ext>
            </a:extLst>
          </p:cNvPr>
          <p:cNvSpPr txBox="1"/>
          <p:nvPr/>
        </p:nvSpPr>
        <p:spPr>
          <a:xfrm>
            <a:off x="9938308" y="1293915"/>
            <a:ext cx="1811507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CA" sz="1600" u="sng" dirty="0">
                <a:latin typeface="+mn-lt"/>
                <a:ea typeface="+mn-ea"/>
                <a:cs typeface="+mn-cs"/>
              </a:rPr>
              <a:t>styles. </a:t>
            </a:r>
            <a:r>
              <a:rPr lang="en-CA" sz="1600" u="sng" dirty="0" err="1">
                <a:latin typeface="+mn-lt"/>
                <a:ea typeface="+mn-ea"/>
                <a:cs typeface="+mn-cs"/>
              </a:rPr>
              <a:t>css</a:t>
            </a:r>
            <a:r>
              <a:rPr lang="en-CA" sz="1600" u="sng" dirty="0">
                <a:latin typeface="+mn-lt"/>
                <a:ea typeface="+mn-ea"/>
                <a:cs typeface="+mn-cs"/>
              </a:rPr>
              <a:t>  file</a:t>
            </a:r>
          </a:p>
          <a:p>
            <a:endParaRPr lang="en-CA" sz="1200" u="sng" dirty="0">
              <a:latin typeface="+mn-lt"/>
              <a:ea typeface="+mn-ea"/>
              <a:cs typeface="+mn-cs"/>
            </a:endParaRPr>
          </a:p>
          <a:p>
            <a:r>
              <a:rPr lang="en-CA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div {</a:t>
            </a:r>
          </a:p>
          <a:p>
            <a:r>
              <a:rPr lang="en-CA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             color: blue;</a:t>
            </a:r>
          </a:p>
          <a:p>
            <a:r>
              <a:rPr lang="en-CA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              font-size:3rem;</a:t>
            </a:r>
          </a:p>
          <a:p>
            <a:r>
              <a:rPr lang="en-CA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6A153-6588-0BF4-7AE4-54A479A4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28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015316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55" y="4143624"/>
            <a:ext cx="4357851" cy="77398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a typeface="Heiti TC Medium" pitchFamily="2" charset="-128"/>
                <a:cs typeface="Arial Unicode MS" panose="020B0604020202020204" pitchFamily="34" charset="-128"/>
              </a:rPr>
              <a:t>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7E07D1-817D-9458-8D9F-F9E5FF286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107" y="1035505"/>
            <a:ext cx="5423338" cy="56420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EB4710-A4AB-22F3-1415-1E1852CA8E25}"/>
              </a:ext>
            </a:extLst>
          </p:cNvPr>
          <p:cNvSpPr txBox="1"/>
          <p:nvPr/>
        </p:nvSpPr>
        <p:spPr>
          <a:xfrm>
            <a:off x="34035" y="0"/>
            <a:ext cx="12123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Exercise I: Complete the blanks(___) in the code available at the link on the left to match the output on the right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6FE1AC-F70B-E554-A252-C8C835E21586}"/>
              </a:ext>
            </a:extLst>
          </p:cNvPr>
          <p:cNvSpPr txBox="1"/>
          <p:nvPr/>
        </p:nvSpPr>
        <p:spPr>
          <a:xfrm>
            <a:off x="1123292" y="5056633"/>
            <a:ext cx="2959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9AA4645-9FA2-442B-7485-91127FDF3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6492" y="1511018"/>
            <a:ext cx="2493579" cy="249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32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9C26-A4E5-4C18-510C-4AEB54162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3476" y="2952216"/>
            <a:ext cx="3605048" cy="953568"/>
          </a:xfrm>
        </p:spPr>
        <p:txBody>
          <a:bodyPr>
            <a:normAutofit/>
          </a:bodyPr>
          <a:lstStyle/>
          <a:p>
            <a:r>
              <a:rPr lang="en-CA" sz="5400" dirty="0"/>
              <a:t>Trivial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60844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917B99-E835-8D9C-34C5-C5E96D8B836B}"/>
              </a:ext>
            </a:extLst>
          </p:cNvPr>
          <p:cNvSpPr txBox="1">
            <a:spLocks/>
          </p:cNvSpPr>
          <p:nvPr/>
        </p:nvSpPr>
        <p:spPr>
          <a:xfrm>
            <a:off x="206755" y="765957"/>
            <a:ext cx="7852363" cy="146289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2400" dirty="0"/>
              <a:t>Using the &lt;h1&gt;, form and table elements, recreate the given page.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72BDB0-5DFC-2AD1-4374-E1C5905E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48" y="0"/>
            <a:ext cx="10515600" cy="800697"/>
          </a:xfrm>
        </p:spPr>
        <p:txBody>
          <a:bodyPr/>
          <a:lstStyle/>
          <a:p>
            <a:pPr algn="ctr"/>
            <a:r>
              <a:rPr lang="en-US" dirty="0"/>
              <a:t>Exercise II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EBBCA8-B87E-3514-E1A9-68B1F38B1FF1}"/>
              </a:ext>
            </a:extLst>
          </p:cNvPr>
          <p:cNvSpPr txBox="1">
            <a:spLocks/>
          </p:cNvSpPr>
          <p:nvPr/>
        </p:nvSpPr>
        <p:spPr>
          <a:xfrm>
            <a:off x="206755" y="2383389"/>
            <a:ext cx="7852364" cy="43583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2400" u="sng" dirty="0"/>
              <a:t>Hint </a:t>
            </a:r>
          </a:p>
          <a:p>
            <a:pPr algn="ctr">
              <a:lnSpc>
                <a:spcPct val="150000"/>
              </a:lnSpc>
            </a:pPr>
            <a:r>
              <a:rPr lang="en-CA" sz="2400" dirty="0"/>
              <a:t>- audio used: </a:t>
            </a:r>
            <a:r>
              <a:rPr lang="en-CA" sz="16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https://www.soundhelix.com/examples/mp3/SoundHelix-Song-1.mp3</a:t>
            </a:r>
            <a:endParaRPr lang="en-CA" sz="1600" dirty="0">
              <a:solidFill>
                <a:schemeClr val="accent4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CA" sz="2400" dirty="0"/>
              <a:t>- video used: </a:t>
            </a:r>
            <a:r>
              <a:rPr lang="en-CA" sz="1600" dirty="0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https://www.w3schools.com/html/mov_bbb.mp4</a:t>
            </a:r>
            <a:endParaRPr lang="en-CA" sz="1600" dirty="0">
              <a:solidFill>
                <a:schemeClr val="accent4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/>
              <a:t>- </a:t>
            </a:r>
            <a:r>
              <a:rPr lang="fr-FR" sz="2400" dirty="0" err="1"/>
              <a:t>add</a:t>
            </a:r>
            <a:r>
              <a:rPr lang="fr-FR" sz="2400" dirty="0"/>
              <a:t> </a:t>
            </a:r>
            <a:r>
              <a:rPr lang="en-CA" sz="2400" dirty="0">
                <a:solidFill>
                  <a:schemeClr val="accent4"/>
                </a:solidFill>
              </a:rPr>
              <a:t>cellpadding="5” </a:t>
            </a:r>
            <a:r>
              <a:rPr lang="fr-FR" sz="2400" dirty="0"/>
              <a:t>to  </a:t>
            </a:r>
            <a:r>
              <a:rPr lang="fr-FR" sz="2400" dirty="0" err="1"/>
              <a:t>your</a:t>
            </a:r>
            <a:r>
              <a:rPr lang="fr-FR" sz="2400" dirty="0"/>
              <a:t> table </a:t>
            </a:r>
            <a:r>
              <a:rPr lang="fr-FR" sz="2400" dirty="0" err="1"/>
              <a:t>element</a:t>
            </a:r>
            <a:endParaRPr lang="fr-FR" sz="2400" dirty="0"/>
          </a:p>
          <a:p>
            <a:pPr algn="ctr">
              <a:lnSpc>
                <a:spcPct val="150000"/>
              </a:lnSpc>
            </a:pPr>
            <a:endParaRPr lang="fr-FR" sz="2400" dirty="0"/>
          </a:p>
          <a:p>
            <a:pPr algn="ctr">
              <a:lnSpc>
                <a:spcPct val="150000"/>
              </a:lnSpc>
            </a:pPr>
            <a:endParaRPr lang="en-CA" sz="2400" dirty="0"/>
          </a:p>
          <a:p>
            <a:pPr algn="ctr">
              <a:lnSpc>
                <a:spcPct val="150000"/>
              </a:lnSpc>
            </a:pPr>
            <a:r>
              <a:rPr lang="en-US" sz="2400" dirty="0"/>
              <a:t>- </a:t>
            </a:r>
            <a:r>
              <a:rPr lang="fr-FR" sz="2400" dirty="0" err="1"/>
              <a:t>add</a:t>
            </a:r>
            <a:r>
              <a:rPr lang="fr-FR" sz="2400" dirty="0"/>
              <a:t> 			to  the </a:t>
            </a:r>
            <a:r>
              <a:rPr lang="fr-FR" sz="2400" dirty="0" err="1"/>
              <a:t>head</a:t>
            </a:r>
            <a:r>
              <a:rPr lang="fr-FR" sz="2400" dirty="0"/>
              <a:t> of </a:t>
            </a:r>
            <a:r>
              <a:rPr lang="fr-FR" sz="2400" dirty="0" err="1"/>
              <a:t>your</a:t>
            </a:r>
            <a:r>
              <a:rPr lang="fr-FR" sz="2400" dirty="0"/>
              <a:t> html</a:t>
            </a:r>
            <a:endParaRPr lang="en-CA" sz="2400" dirty="0"/>
          </a:p>
          <a:p>
            <a:pPr algn="ctr">
              <a:lnSpc>
                <a:spcPct val="150000"/>
              </a:lnSpc>
            </a:pPr>
            <a:r>
              <a:rPr lang="en-US" sz="2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28CC3-4E98-C855-0759-181028D78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970" y="0"/>
            <a:ext cx="387065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399B45-C673-CB69-5CD2-B26826AF2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5920" y="4933562"/>
            <a:ext cx="1839121" cy="164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28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72BDB0-5DFC-2AD1-4374-E1C5905E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The End</a:t>
            </a:r>
          </a:p>
        </p:txBody>
      </p:sp>
      <p:pic>
        <p:nvPicPr>
          <p:cNvPr id="4" name="mix_12m54s (audio-joiner.com).mp3">
            <a:hlinkClick r:id="" action="ppaction://media"/>
            <a:extLst>
              <a:ext uri="{FF2B5EF4-FFF2-40B4-BE49-F238E27FC236}">
                <a16:creationId xmlns:a16="http://schemas.microsoft.com/office/drawing/2014/main" id="{DCEBBD77-83D8-5885-1DBF-336DFD536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" y="128588"/>
            <a:ext cx="500063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4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/>
              <a:t>Which attribute of the &lt;select&gt; tag determines the number of options visible in the dropdown menu?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selected</a:t>
            </a:r>
          </a:p>
          <a:p>
            <a:r>
              <a:rPr lang="en-US" dirty="0"/>
              <a:t>B. </a:t>
            </a:r>
            <a:r>
              <a:rPr lang="en-CA" dirty="0"/>
              <a:t>name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size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value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A514A-1646-014E-811C-B5418CE6E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600" smtClean="0"/>
              <a:t>4</a:t>
            </a:fld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6712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4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Which of the following HTML snippets correctly creates a checkbox that is checked by default and belongs to a form for selecting groceries?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55" y="1825625"/>
            <a:ext cx="11824137" cy="4351338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</a:t>
            </a:r>
            <a:r>
              <a:rPr lang="en-CA" sz="2400" dirty="0"/>
              <a:t>&lt;input type="checkbox" name="groceries" value="milk" checked&gt;</a:t>
            </a:r>
          </a:p>
          <a:p>
            <a:r>
              <a:rPr lang="en-US" sz="2400" dirty="0"/>
              <a:t>B.</a:t>
            </a:r>
            <a:r>
              <a:rPr lang="en-CA" sz="2400" dirty="0"/>
              <a:t> &lt;input type="checkbox" value="milk" name="groceries[]"&gt;</a:t>
            </a:r>
          </a:p>
          <a:p>
            <a:r>
              <a:rPr lang="en-US" sz="2400" dirty="0"/>
              <a:t>C. </a:t>
            </a:r>
            <a:r>
              <a:rPr lang="en-CA" sz="2400" dirty="0"/>
              <a:t>&lt;input type="checkbox" name="groceries" checked value="milk"&gt;</a:t>
            </a:r>
          </a:p>
          <a:p>
            <a:r>
              <a:rPr lang="en-US" sz="2400" dirty="0"/>
              <a:t>D.</a:t>
            </a:r>
            <a:r>
              <a:rPr lang="en-CA" sz="2400" dirty="0"/>
              <a:t> &lt;input type="checkbox" name="groceries[]" value="milk” checked="checked"&gt;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5D6AF7-F0BC-75B9-CC3C-C0D255339493}"/>
              </a:ext>
            </a:extLst>
          </p:cNvPr>
          <p:cNvSpPr txBox="1"/>
          <p:nvPr/>
        </p:nvSpPr>
        <p:spPr>
          <a:xfrm>
            <a:off x="157655" y="6308210"/>
            <a:ext cx="9038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An </a:t>
            </a:r>
            <a:r>
              <a:rPr lang="en-CA" dirty="0"/>
              <a:t>array notation for the name is important if multiple values need to be submitted.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13E2D-D308-6F90-430A-68C633A69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5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445848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Which of the following is true about the &lt;audio&gt; element?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1825625"/>
            <a:ext cx="10954407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It automatically plays the second audio source listed.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It only supports the MP3 format.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The browser skips the content inside the &lt;audio&gt; element if it can play one of the sources.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The &lt;audio&gt; element does not require any attributes to function.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21C58-7AB5-6A26-705B-6010B9FE7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6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219771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Which attribute can be used to specify a preselected option in a dropdown menu?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default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selected</a:t>
            </a:r>
          </a:p>
          <a:p>
            <a:r>
              <a:rPr lang="en-US" dirty="0"/>
              <a:t>C. </a:t>
            </a:r>
            <a:r>
              <a:rPr lang="en-CA" dirty="0"/>
              <a:t>preselect</a:t>
            </a:r>
          </a:p>
          <a:p>
            <a:r>
              <a:rPr lang="en-US" dirty="0"/>
              <a:t>D. option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D116B-43A6-2248-81A3-2E05330A8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7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144598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How many options will be visible in the dropdown if the size attribute is set to 3 and there are 5 options listed?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1</a:t>
            </a:r>
          </a:p>
          <a:p>
            <a:r>
              <a:rPr lang="en-US" dirty="0"/>
              <a:t>B. 3</a:t>
            </a:r>
          </a:p>
          <a:p>
            <a:r>
              <a:rPr lang="en-US" dirty="0"/>
              <a:t>C. 5</a:t>
            </a:r>
          </a:p>
          <a:p>
            <a:r>
              <a:rPr lang="en-US" dirty="0"/>
              <a:t>D. </a:t>
            </a:r>
            <a:r>
              <a:rPr lang="en-CA" dirty="0"/>
              <a:t>Depends on the browser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D9EAA-ACEB-1879-8DC5-48CB1E51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8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45105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Which HTML element is used to define a section of navigation links?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&lt;section&gt;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&lt;nav&gt;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&lt;header&gt;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&lt;footer&gt;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E194C-F9E3-E2E1-E2FA-E37D23BB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9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602089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5393</TotalTime>
  <Words>1378</Words>
  <Application>Microsoft Macintosh PowerPoint</Application>
  <PresentationFormat>Widescreen</PresentationFormat>
  <Paragraphs>169</Paragraphs>
  <Slides>31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-webkit-standard</vt:lpstr>
      <vt:lpstr>Aptos</vt:lpstr>
      <vt:lpstr>Aptos Display</vt:lpstr>
      <vt:lpstr>Arial</vt:lpstr>
      <vt:lpstr>hurme_no2-webfont</vt:lpstr>
      <vt:lpstr>Office Theme</vt:lpstr>
      <vt:lpstr>Welcome To</vt:lpstr>
      <vt:lpstr>Please put your phone on silent mode to avoid interruptions</vt:lpstr>
      <vt:lpstr>Trivial</vt:lpstr>
      <vt:lpstr>Which attribute of the &lt;select&gt; tag determines the number of options visible in the dropdown menu?</vt:lpstr>
      <vt:lpstr>Which of the following HTML snippets correctly creates a checkbox that is checked by default and belongs to a form for selecting groceries?</vt:lpstr>
      <vt:lpstr>Which of the following is true about the &lt;audio&gt; element?</vt:lpstr>
      <vt:lpstr>Which attribute can be used to specify a preselected option in a dropdown menu?</vt:lpstr>
      <vt:lpstr>How many options will be visible in the dropdown if the size attribute is set to 3 and there are 5 options listed?</vt:lpstr>
      <vt:lpstr>Which HTML element is used to define a section of navigation links?</vt:lpstr>
      <vt:lpstr>What will be the output if the &lt;video&gt; or &lt;audio&gt; element contains multiple sources but the browser does not support any of the provided formats?</vt:lpstr>
      <vt:lpstr>Which of the following is NOT a valid attribute for the &lt;video&gt; element?</vt:lpstr>
      <vt:lpstr>What does the title attribute provide in an HTML element?</vt:lpstr>
      <vt:lpstr>Which attribute is used to uniquely identify an HTML element?</vt:lpstr>
      <vt:lpstr>Which attribute in the &lt;textarea&gt; element defines the number of visible text lines?</vt:lpstr>
      <vt:lpstr>What is a key advantage of using external CSS files?</vt:lpstr>
      <vt:lpstr>How can you include an external CSS file in an HTML document?</vt:lpstr>
      <vt:lpstr>Which HTTP method is generally considered safer in terms of exposing sensitive data?</vt:lpstr>
      <vt:lpstr>True or False: The autoplay attribute in the &lt;video&gt; element causes the video to start playing as soon as it is loaded.</vt:lpstr>
      <vt:lpstr>True or False: The  “selected” attribute can be used in any HTML element to set it as preselected?</vt:lpstr>
      <vt:lpstr>True or False: An HTML document can have multiple &lt;header&gt; elements?</vt:lpstr>
      <vt:lpstr>True or False: The &lt;footer&gt; element in HTML must contain the copyright information for the webpage?</vt:lpstr>
      <vt:lpstr>True or False: The &lt;audio&gt; element supports the attributes autoplay, controls, and loop?</vt:lpstr>
      <vt:lpstr>True or False: The &lt;video&gt; element requires the controls attribute to be specified in order for playback controls to appear? </vt:lpstr>
      <vt:lpstr>True or False:  The title attribute in HTML is used to define the main title of a webpage, displayed in the browser's title bar.</vt:lpstr>
      <vt:lpstr>True or False: The &lt;nav&gt; element is used to define a block of navigation links.</vt:lpstr>
      <vt:lpstr>PowerPoint Presentation</vt:lpstr>
      <vt:lpstr>Describe the difference between inline, block, and inline-block elements in HTML. Provide examples of each type of element.</vt:lpstr>
      <vt:lpstr>&lt;!DOCTYPE html&gt;  &lt;html lang = "en" &gt;      &lt;head&gt;         &lt;title&gt;Page Title&lt;/title&gt;     &lt;/head&gt;      &lt;body&gt;         &lt;div style="color:red; font-size: 2rem;"&gt;             Some Inline Style         &lt;/div&gt;     &lt;/body&gt;  &lt;/html&gt;</vt:lpstr>
      <vt:lpstr>OR</vt:lpstr>
      <vt:lpstr>Exercise II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Beaudelaire Tsoungui Nzodoumkouo</dc:creator>
  <cp:lastModifiedBy>Beaudelaire Tsoungui Nzodoumkouo</cp:lastModifiedBy>
  <cp:revision>15</cp:revision>
  <dcterms:created xsi:type="dcterms:W3CDTF">2024-07-03T20:15:14Z</dcterms:created>
  <dcterms:modified xsi:type="dcterms:W3CDTF">2025-02-04T05:39:19Z</dcterms:modified>
</cp:coreProperties>
</file>