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8"/>
  </p:notesMasterIdLst>
  <p:sldIdLst>
    <p:sldId id="318" r:id="rId2"/>
    <p:sldId id="319" r:id="rId3"/>
    <p:sldId id="256" r:id="rId4"/>
    <p:sldId id="268" r:id="rId5"/>
    <p:sldId id="269" r:id="rId6"/>
    <p:sldId id="296" r:id="rId7"/>
    <p:sldId id="292" r:id="rId8"/>
    <p:sldId id="270" r:id="rId9"/>
    <p:sldId id="277" r:id="rId10"/>
    <p:sldId id="278" r:id="rId11"/>
    <p:sldId id="271" r:id="rId12"/>
    <p:sldId id="289" r:id="rId13"/>
    <p:sldId id="279" r:id="rId14"/>
    <p:sldId id="299" r:id="rId15"/>
    <p:sldId id="309" r:id="rId16"/>
    <p:sldId id="308" r:id="rId17"/>
    <p:sldId id="306" r:id="rId18"/>
    <p:sldId id="307" r:id="rId19"/>
    <p:sldId id="300" r:id="rId20"/>
    <p:sldId id="301" r:id="rId21"/>
    <p:sldId id="302" r:id="rId22"/>
    <p:sldId id="303" r:id="rId23"/>
    <p:sldId id="304" r:id="rId24"/>
    <p:sldId id="305" r:id="rId25"/>
    <p:sldId id="272" r:id="rId26"/>
    <p:sldId id="274" r:id="rId27"/>
    <p:sldId id="280" r:id="rId28"/>
    <p:sldId id="284" r:id="rId29"/>
    <p:sldId id="281" r:id="rId30"/>
    <p:sldId id="297" r:id="rId31"/>
    <p:sldId id="282" r:id="rId32"/>
    <p:sldId id="310" r:id="rId33"/>
    <p:sldId id="295" r:id="rId34"/>
    <p:sldId id="311" r:id="rId35"/>
    <p:sldId id="312" r:id="rId36"/>
    <p:sldId id="320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519"/>
    <p:restoredTop sz="94694"/>
  </p:normalViewPr>
  <p:slideViewPr>
    <p:cSldViewPr snapToGrid="0">
      <p:cViewPr varScale="1">
        <p:scale>
          <a:sx n="95" d="100"/>
          <a:sy n="95" d="100"/>
        </p:scale>
        <p:origin x="192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5A3977-330C-C749-A412-CAF2C516749F}" type="datetimeFigureOut">
              <a:rPr lang="en-US" smtClean="0"/>
              <a:t>2/10/25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CB434-7F97-B94D-B6F5-34135E2B3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024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DFF418-59B8-7A4C-ABA2-6440312FD8F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75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DFF418-59B8-7A4C-ABA2-6440312FD8F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579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DFF418-59B8-7A4C-ABA2-6440312FD8F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421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DFF418-59B8-7A4C-ABA2-6440312FD8FF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337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B4ABD-8214-EC40-96CD-FBB329B60A04}" type="datetime1">
              <a:rPr lang="en-CA" smtClean="0"/>
              <a:t>2025-02-10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370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BD23A-9AC9-F545-9150-854980D4235C}" type="datetime1">
              <a:rPr lang="en-CA" smtClean="0"/>
              <a:t>2025-02-10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294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DA378-2CD9-E948-954B-377CAFEA99AE}" type="datetime1">
              <a:rPr lang="en-CA" smtClean="0"/>
              <a:t>2025-02-10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132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67C18-457E-4C4B-80B8-5DC5B642A1AF}" type="datetime1">
              <a:rPr lang="en-CA" smtClean="0"/>
              <a:t>2025-02-10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311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DBD58-8F97-F94A-957F-7B1C2C3F1E42}" type="datetime1">
              <a:rPr lang="en-CA" smtClean="0"/>
              <a:t>2025-02-10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24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C3D1A-E041-144D-94D0-6665CA36FC48}" type="datetime1">
              <a:rPr lang="en-CA" smtClean="0"/>
              <a:t>2025-02-10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5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2FA1-7B9C-A046-A08D-CA2BE164A8E2}" type="datetime1">
              <a:rPr lang="en-CA" smtClean="0"/>
              <a:t>2025-02-10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214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1912-3FFB-AD43-A919-730511B1C48B}" type="datetime1">
              <a:rPr lang="en-CA" smtClean="0"/>
              <a:t>2025-02-10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37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DAEAB-0759-0241-83A0-012E2C1EA66E}" type="datetime1">
              <a:rPr lang="en-CA" smtClean="0"/>
              <a:t>2025-02-10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186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63683-8DA2-614D-B208-9163A3408FE9}" type="datetime1">
              <a:rPr lang="en-CA" smtClean="0"/>
              <a:t>2025-02-10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679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A15F8-F278-7B47-B93C-58BCCC309012}" type="datetime1">
              <a:rPr lang="en-CA" smtClean="0"/>
              <a:t>2025-02-10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494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F53C5CF1-CF83-584F-8499-E9BDCE4D6FB7}" type="datetime1">
              <a:rPr lang="en-CA" smtClean="0"/>
              <a:t>2025-02-10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5705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html/tryit.asp?filename=tryhtml_defaul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hyperlink" Target="https://drive.google.com/file/d/1Zz_koNiNjCZ-PmaXAJL-vREFMC2V0Ae1/view?usp=sharing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loper.mozilla.org/en-US/play?id=CEYQkXJ%2Ff%2B76ztBT2Ucl6YahVxlnDGyszBHpp7sgTS0yEGAxX9pp1yZzrP5yULNjyCj4qhP0wxg07L%2Fz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html/tryit.asp?filename=tryhtml_defaul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hyperlink" Target="https://drive.google.com/file/d/1IRpU1VBJRRY8WAEdZJXXL1ywChmv2lya/view?usp=sharing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1CE45-AE19-FF75-5B29-EE68DE0B34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44945" y="1085727"/>
            <a:ext cx="3090987" cy="646886"/>
          </a:xfrm>
        </p:spPr>
        <p:txBody>
          <a:bodyPr>
            <a:normAutofit fontScale="90000"/>
          </a:bodyPr>
          <a:lstStyle/>
          <a:p>
            <a:r>
              <a:rPr lang="en-US" sz="4400" dirty="0"/>
              <a:t>Welcome To</a:t>
            </a:r>
            <a:endParaRPr lang="en-US" sz="3200" dirty="0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4C056623-3C0E-18C9-A9B2-00780E04E300}"/>
              </a:ext>
            </a:extLst>
          </p:cNvPr>
          <p:cNvSpPr>
            <a:spLocks/>
          </p:cNvSpPr>
          <p:nvPr/>
        </p:nvSpPr>
        <p:spPr>
          <a:xfrm>
            <a:off x="3801291" y="1678854"/>
            <a:ext cx="4500000" cy="3276000"/>
          </a:xfrm>
          <a:prstGeom prst="fram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7CA1FD-1BA6-0E60-7270-1B01F18B5035}"/>
              </a:ext>
            </a:extLst>
          </p:cNvPr>
          <p:cNvSpPr txBox="1"/>
          <p:nvPr/>
        </p:nvSpPr>
        <p:spPr>
          <a:xfrm>
            <a:off x="4614984" y="5325011"/>
            <a:ext cx="29620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accent4"/>
                </a:solidFill>
              </a:rPr>
              <a:t>Tutorial #4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3DB8B1-5676-2380-5216-6370F8AA6015}"/>
              </a:ext>
            </a:extLst>
          </p:cNvPr>
          <p:cNvSpPr txBox="1"/>
          <p:nvPr/>
        </p:nvSpPr>
        <p:spPr>
          <a:xfrm>
            <a:off x="4230324" y="2593579"/>
            <a:ext cx="37313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/>
              <a:t>Beaudelaire’s</a:t>
            </a:r>
            <a:endParaRPr lang="en-US" sz="4400" dirty="0"/>
          </a:p>
          <a:p>
            <a:r>
              <a:rPr lang="en-US" sz="4400" dirty="0"/>
              <a:t>Tutorial</a:t>
            </a:r>
          </a:p>
        </p:txBody>
      </p:sp>
    </p:spTree>
    <p:extLst>
      <p:ext uri="{BB962C8B-B14F-4D97-AF65-F5344CB8AC3E}">
        <p14:creationId xmlns:p14="http://schemas.microsoft.com/office/powerpoint/2010/main" val="4132483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Which property would you use to add space between the content of an element and its border?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margin</a:t>
            </a:r>
          </a:p>
          <a:p>
            <a:r>
              <a:rPr lang="en-US" dirty="0"/>
              <a:t>B. </a:t>
            </a:r>
            <a:r>
              <a:rPr lang="en-CA" dirty="0"/>
              <a:t>padding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border-spacing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spacing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637168-CA5A-8BA6-61C4-4D9D08601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10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652602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dirty="0"/>
              <a:t>How do you make a list item marker appear as a square?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75428" cy="4351338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list-style-type: circle</a:t>
            </a:r>
          </a:p>
          <a:p>
            <a:r>
              <a:rPr lang="en-US" dirty="0"/>
              <a:t>B.</a:t>
            </a:r>
            <a:r>
              <a:rPr lang="en-CA" dirty="0"/>
              <a:t> list-style-type: square</a:t>
            </a:r>
            <a:endParaRPr lang="en-US" dirty="0"/>
          </a:p>
          <a:p>
            <a:r>
              <a:rPr lang="en-US" dirty="0"/>
              <a:t>C.</a:t>
            </a:r>
            <a:r>
              <a:rPr lang="en-CA" dirty="0"/>
              <a:t> list-type-style: square</a:t>
            </a:r>
          </a:p>
          <a:p>
            <a:r>
              <a:rPr lang="en-US" dirty="0"/>
              <a:t>D. </a:t>
            </a:r>
            <a:r>
              <a:rPr lang="en-CA" dirty="0"/>
              <a:t>list-style: square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7C35C2-2748-346E-99A4-E799B40FB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11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044477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In CSS, which of the following selectors is the most specific?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h1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#id</a:t>
            </a:r>
          </a:p>
          <a:p>
            <a:r>
              <a:rPr lang="en-US" dirty="0"/>
              <a:t>C. </a:t>
            </a:r>
            <a:r>
              <a:rPr lang="en-CA" dirty="0"/>
              <a:t>.class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*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D65F0C-F8C4-831F-BD8E-66093AE09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12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692983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Which of the following statements about the float property is correct?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Floats are used to center-align block-level elements.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Floats allow text to wrap around an element.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Floats are deprecated in modern CSS.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Floats can only be used with images.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1D3041-528D-6199-8FCA-6544D9757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13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4087681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does the z-index property do?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593" y="1825625"/>
            <a:ext cx="11992303" cy="4351338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Sets the stack order of an element</a:t>
            </a:r>
          </a:p>
          <a:p>
            <a:r>
              <a:rPr lang="en-US" dirty="0"/>
              <a:t>B. </a:t>
            </a:r>
            <a:r>
              <a:rPr lang="en-CA" dirty="0"/>
              <a:t>Specifies the zoom level of an element</a:t>
            </a:r>
          </a:p>
          <a:p>
            <a:r>
              <a:rPr lang="en-US" dirty="0"/>
              <a:t>C. </a:t>
            </a:r>
            <a:r>
              <a:rPr lang="en-CA" dirty="0"/>
              <a:t>Controls the visibility of an element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Sets the background color of an element.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BD4150-6361-E00D-1340-7DF5C3AFE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14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631412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5"/>
            <a:ext cx="10515600" cy="1642351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In which situation will the !important declaration not override other styles?</a:t>
            </a:r>
            <a:br>
              <a:rPr lang="en-CA" sz="4000" dirty="0"/>
            </a:b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593" y="1825625"/>
            <a:ext cx="11992303" cy="4351338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When another !important rule with higher specificity is present</a:t>
            </a:r>
          </a:p>
          <a:p>
            <a:r>
              <a:rPr lang="en-US" dirty="0"/>
              <a:t>B. </a:t>
            </a:r>
            <a:r>
              <a:rPr lang="en-CA" dirty="0"/>
              <a:t>When used inside an inline style</a:t>
            </a:r>
          </a:p>
          <a:p>
            <a:r>
              <a:rPr lang="en-US" dirty="0"/>
              <a:t>C. </a:t>
            </a:r>
            <a:r>
              <a:rPr lang="en-CA" dirty="0"/>
              <a:t>When used in an external stylesheet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When the browser does not support CSS3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439C5-7DC3-7BB5-9135-FB212F2F7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15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9033927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In what scenario should you consider using !important?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593" y="1825625"/>
            <a:ext cx="11992303" cy="4351338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When you want to debug CSS issues temporarily</a:t>
            </a:r>
          </a:p>
          <a:p>
            <a:r>
              <a:rPr lang="en-US" dirty="0"/>
              <a:t>B. </a:t>
            </a:r>
            <a:r>
              <a:rPr lang="en-CA" dirty="0"/>
              <a:t>When you want to ensure that a critical style is applied regardless of other styles</a:t>
            </a:r>
          </a:p>
          <a:p>
            <a:r>
              <a:rPr lang="en-US" dirty="0"/>
              <a:t>C. </a:t>
            </a:r>
            <a:r>
              <a:rPr lang="en-CA" dirty="0"/>
              <a:t>When you want to increase the specificity of a selector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Both A and B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92D521-4629-00FF-05CD-364F47A36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16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2519379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5"/>
            <a:ext cx="10515600" cy="1642351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Determine the final rendered colors of the headings on a browser. Choose the correct sequence: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594" y="1825625"/>
            <a:ext cx="5548317" cy="4351338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red, green</a:t>
            </a:r>
          </a:p>
          <a:p>
            <a:r>
              <a:rPr lang="en-US" dirty="0"/>
              <a:t>B. </a:t>
            </a:r>
            <a:r>
              <a:rPr lang="en-CA" dirty="0"/>
              <a:t>yellow, purple</a:t>
            </a:r>
          </a:p>
          <a:p>
            <a:r>
              <a:rPr lang="en-US" dirty="0"/>
              <a:t>C. </a:t>
            </a:r>
            <a:r>
              <a:rPr lang="en-CA" dirty="0"/>
              <a:t>red, purple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yellow, green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AEA078-8483-B647-415F-1A19E0E14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0409" y="2249194"/>
            <a:ext cx="5548317" cy="35042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C9526F-51D7-10DD-5763-143D57040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17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4056991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6"/>
            <a:ext cx="10515600" cy="1058522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In each scenario, what will be the final color of the “Highlighted Note” as displayed in a browser?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595" y="1825625"/>
            <a:ext cx="5366754" cy="4351338"/>
          </a:xfrm>
        </p:spPr>
        <p:txBody>
          <a:bodyPr anchor="ctr">
            <a:normAutofit/>
          </a:bodyPr>
          <a:lstStyle/>
          <a:p>
            <a:r>
              <a:rPr lang="en-US" sz="2000" dirty="0"/>
              <a:t>A. </a:t>
            </a:r>
            <a:r>
              <a:rPr lang="en-CA" sz="2000" dirty="0"/>
              <a:t>Scenario 1: teal, Scenario 2: gold</a:t>
            </a:r>
          </a:p>
          <a:p>
            <a:r>
              <a:rPr lang="en-US" sz="2000" dirty="0"/>
              <a:t>B. </a:t>
            </a:r>
            <a:r>
              <a:rPr lang="en-CA" sz="2000" dirty="0"/>
              <a:t>Scenario 1: black, Scenario 2: teal</a:t>
            </a:r>
          </a:p>
          <a:p>
            <a:r>
              <a:rPr lang="en-US" sz="2000" dirty="0"/>
              <a:t>C. </a:t>
            </a:r>
            <a:r>
              <a:rPr lang="en-CA" sz="2000" dirty="0"/>
              <a:t>Scenario 1: black, Scenario 2: gold</a:t>
            </a:r>
            <a:endParaRPr lang="en-US" sz="2000" dirty="0"/>
          </a:p>
          <a:p>
            <a:r>
              <a:rPr lang="en-US" sz="2000" dirty="0"/>
              <a:t>D. </a:t>
            </a:r>
            <a:r>
              <a:rPr lang="en-CA" sz="2000" dirty="0"/>
              <a:t>Scenario 1: purple, Scenario 2: black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32F5A2-8BC8-E211-751C-5A4E97A7A8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048" y="1611903"/>
            <a:ext cx="6225358" cy="230309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16AEEE-4B7E-1021-6668-F1D4BD11D0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0973" y="4352091"/>
            <a:ext cx="6225358" cy="24936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B1E5B57-D0A0-AC53-C9CB-5C3D34455D67}"/>
              </a:ext>
            </a:extLst>
          </p:cNvPr>
          <p:cNvSpPr txBox="1"/>
          <p:nvPr/>
        </p:nvSpPr>
        <p:spPr>
          <a:xfrm>
            <a:off x="5830295" y="1231291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Scenario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4E3E55-2C38-E76C-C934-FC10968D2848}"/>
              </a:ext>
            </a:extLst>
          </p:cNvPr>
          <p:cNvSpPr txBox="1"/>
          <p:nvPr/>
        </p:nvSpPr>
        <p:spPr>
          <a:xfrm>
            <a:off x="5872048" y="4017701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Scenario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FA7C08-AAE1-EA9B-F7B5-493205A89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07577" y="6346108"/>
            <a:ext cx="838200" cy="365125"/>
          </a:xfrm>
        </p:spPr>
        <p:txBody>
          <a:bodyPr/>
          <a:lstStyle/>
          <a:p>
            <a:fld id="{0620B4A4-BB39-A54C-966B-DB93B80EF274}" type="slidenum">
              <a:rPr lang="en-US" sz="3200" smtClean="0"/>
              <a:t>18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483106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5"/>
            <a:ext cx="10515600" cy="1642351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Which of the following methods best enforces a responsive design strategy focusing on mobile-first development?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593" y="1825625"/>
            <a:ext cx="11992303" cy="4351338"/>
          </a:xfrm>
        </p:spPr>
        <p:txBody>
          <a:bodyPr anchor="ctr">
            <a:normAutofit/>
          </a:bodyPr>
          <a:lstStyle/>
          <a:p>
            <a:r>
              <a:rPr lang="en-US" sz="2400" dirty="0"/>
              <a:t>A. </a:t>
            </a:r>
            <a:r>
              <a:rPr lang="en-CA" sz="2400" dirty="0"/>
              <a:t>Begin designing for desktop screens and progressively enhance for mobile.</a:t>
            </a:r>
          </a:p>
          <a:p>
            <a:r>
              <a:rPr lang="en-US" sz="2400" dirty="0"/>
              <a:t>B. </a:t>
            </a:r>
            <a:r>
              <a:rPr lang="en-CA" sz="2400" dirty="0"/>
              <a:t>Create a separate mobile version of the website.</a:t>
            </a:r>
            <a:endParaRPr lang="en-US" sz="2400" dirty="0"/>
          </a:p>
          <a:p>
            <a:r>
              <a:rPr lang="en-US" sz="2400" dirty="0"/>
              <a:t>C.</a:t>
            </a:r>
            <a:r>
              <a:rPr lang="en-CA" sz="2400" dirty="0"/>
              <a:t> Start by designing for mobile devices and use media queries for larger screens.</a:t>
            </a:r>
          </a:p>
          <a:p>
            <a:r>
              <a:rPr lang="en-US" sz="2400" dirty="0"/>
              <a:t>D. </a:t>
            </a:r>
            <a:r>
              <a:rPr lang="en-CA" sz="2400" dirty="0"/>
              <a:t>Use fixed widths and heights for all elements..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BD2454-C846-B207-67F3-F55173C27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19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664567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1CE45-AE19-FF75-5B29-EE68DE0B34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0519" y="1771650"/>
            <a:ext cx="7567613" cy="3005412"/>
          </a:xfrm>
        </p:spPr>
        <p:txBody>
          <a:bodyPr>
            <a:normAutofit/>
          </a:bodyPr>
          <a:lstStyle/>
          <a:p>
            <a:r>
              <a:rPr lang="en-US" sz="6600" dirty="0"/>
              <a:t>Please put your phone on silent mode to avoid interruptions</a:t>
            </a:r>
            <a:endParaRPr lang="en-US" sz="4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45D5B5-1608-2EFE-94A8-D696F15DC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7675" y="1287963"/>
            <a:ext cx="3614738" cy="4282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6639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5"/>
            <a:ext cx="10515600" cy="1642351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Which selector combination would correctly apply styles to all &lt;p&gt; tags within a &lt;div&gt; but not within any other element?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593" y="1825625"/>
            <a:ext cx="11992303" cy="4351338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div p</a:t>
            </a:r>
          </a:p>
          <a:p>
            <a:r>
              <a:rPr lang="en-US" dirty="0"/>
              <a:t>B. </a:t>
            </a:r>
            <a:r>
              <a:rPr lang="en-CA" dirty="0"/>
              <a:t>p div</a:t>
            </a:r>
            <a:endParaRPr lang="en-US" dirty="0"/>
          </a:p>
          <a:p>
            <a:r>
              <a:rPr lang="en-US" dirty="0"/>
              <a:t>C.</a:t>
            </a:r>
            <a:r>
              <a:rPr lang="en-CA" dirty="0"/>
              <a:t> div + p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p &gt; div</a:t>
            </a: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431920-039D-90ED-FB9F-24BB8C8B7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20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2894271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How would you select only the first child element of a &lt;div&gt;?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593" y="1825625"/>
            <a:ext cx="11992303" cy="4351338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 err="1"/>
              <a:t>div:first-child</a:t>
            </a:r>
            <a:endParaRPr lang="en-CA" dirty="0"/>
          </a:p>
          <a:p>
            <a:r>
              <a:rPr lang="en-US" dirty="0"/>
              <a:t>B. </a:t>
            </a:r>
            <a:r>
              <a:rPr lang="en-CA" dirty="0" err="1"/>
              <a:t>div:first</a:t>
            </a:r>
            <a:endParaRPr lang="en-US" dirty="0"/>
          </a:p>
          <a:p>
            <a:r>
              <a:rPr lang="en-US" dirty="0"/>
              <a:t>C.</a:t>
            </a:r>
            <a:r>
              <a:rPr lang="en-CA" dirty="0"/>
              <a:t> div &gt; </a:t>
            </a:r>
            <a:r>
              <a:rPr lang="en-CA" dirty="0" err="1"/>
              <a:t>child:first</a:t>
            </a:r>
            <a:endParaRPr lang="en-CA" dirty="0"/>
          </a:p>
          <a:p>
            <a:r>
              <a:rPr lang="en-US" dirty="0"/>
              <a:t>D. </a:t>
            </a:r>
            <a:r>
              <a:rPr lang="en-CA" dirty="0"/>
              <a:t>div &gt; :first-child</a:t>
            </a: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A25A69-E902-5B4E-144B-04C26EEE9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21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1734391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How can you ensure an element is hidden but still takes up space in the layout?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593" y="1825625"/>
            <a:ext cx="11992303" cy="4351338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visibility: hidden;</a:t>
            </a:r>
          </a:p>
          <a:p>
            <a:r>
              <a:rPr lang="en-US" dirty="0"/>
              <a:t>B. </a:t>
            </a:r>
            <a:r>
              <a:rPr lang="en-CA" dirty="0"/>
              <a:t>display: none;</a:t>
            </a:r>
            <a:endParaRPr lang="en-US" dirty="0"/>
          </a:p>
          <a:p>
            <a:r>
              <a:rPr lang="en-US" dirty="0"/>
              <a:t>C.</a:t>
            </a:r>
            <a:r>
              <a:rPr lang="en-CA" dirty="0"/>
              <a:t> opacity: 0;</a:t>
            </a:r>
          </a:p>
          <a:p>
            <a:r>
              <a:rPr lang="en-US" dirty="0"/>
              <a:t>D. </a:t>
            </a:r>
            <a:r>
              <a:rPr lang="en-CA" dirty="0"/>
              <a:t>z-index: -1;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078BB1-960C-0400-E37F-1FC5968CE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22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8612211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How would you apply a 5-pixel border to only the left side of a &lt;div&gt; element?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593" y="1825625"/>
            <a:ext cx="11992303" cy="4351338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border-left: 5px;</a:t>
            </a:r>
          </a:p>
          <a:p>
            <a:r>
              <a:rPr lang="en-US" dirty="0"/>
              <a:t>B. </a:t>
            </a:r>
            <a:r>
              <a:rPr lang="en-CA" dirty="0"/>
              <a:t>border-left-width: 5px;</a:t>
            </a:r>
          </a:p>
          <a:p>
            <a:r>
              <a:rPr lang="en-US" dirty="0"/>
              <a:t>C.</a:t>
            </a:r>
            <a:r>
              <a:rPr lang="en-CA" dirty="0"/>
              <a:t> border-left-style: 5px;</a:t>
            </a:r>
          </a:p>
          <a:p>
            <a:r>
              <a:rPr lang="en-US" dirty="0"/>
              <a:t>D. </a:t>
            </a:r>
            <a:r>
              <a:rPr lang="en-CA" dirty="0"/>
              <a:t>border-left-size: 5px;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F3D290-311D-F886-A283-1EBBFD3EC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23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8479571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Which CSS rule will apply to a hyperlink that has been visited and is currently being clicked on?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593" y="1825625"/>
            <a:ext cx="11992303" cy="4351338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 err="1"/>
              <a:t>a:link:active</a:t>
            </a:r>
            <a:endParaRPr lang="en-CA" dirty="0"/>
          </a:p>
          <a:p>
            <a:r>
              <a:rPr lang="en-US" dirty="0"/>
              <a:t>B. </a:t>
            </a:r>
            <a:r>
              <a:rPr lang="en-CA" dirty="0" err="1"/>
              <a:t>a:visited:active</a:t>
            </a:r>
            <a:endParaRPr lang="en-CA" dirty="0"/>
          </a:p>
          <a:p>
            <a:r>
              <a:rPr lang="en-US" dirty="0"/>
              <a:t>C.</a:t>
            </a:r>
            <a:r>
              <a:rPr lang="en-CA" dirty="0"/>
              <a:t> </a:t>
            </a:r>
            <a:r>
              <a:rPr lang="en-CA" dirty="0" err="1"/>
              <a:t>a:hover:active</a:t>
            </a:r>
            <a:endParaRPr lang="en-CA" dirty="0"/>
          </a:p>
          <a:p>
            <a:r>
              <a:rPr lang="en-US" dirty="0"/>
              <a:t>D. </a:t>
            </a:r>
            <a:r>
              <a:rPr lang="en-CA" dirty="0" err="1"/>
              <a:t>a:active:visited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BED1A7-F3E2-562B-635C-CEF1B2154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24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6694858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32627-8258-8981-ECF6-C7160801F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88607"/>
            <a:ext cx="12191999" cy="1280785"/>
          </a:xfrm>
        </p:spPr>
        <p:txBody>
          <a:bodyPr>
            <a:normAutofit/>
          </a:bodyPr>
          <a:lstStyle/>
          <a:p>
            <a:pPr algn="ctr"/>
            <a:r>
              <a:rPr lang="en-CA" sz="4000" dirty="0">
                <a:solidFill>
                  <a:srgbClr val="F6F7FB"/>
                </a:solidFill>
                <a:latin typeface="hurme_no2-webfont"/>
              </a:rPr>
              <a:t>True or False: Inline CSS styles override external CSS styles.</a:t>
            </a:r>
            <a:endParaRPr lang="en-US" sz="4000" dirty="0">
              <a:solidFill>
                <a:srgbClr val="F6F7FB"/>
              </a:solidFill>
              <a:latin typeface="hurme_no2-webfon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F5CBB1F-E87D-DB6F-382A-A598001BE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25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9738628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32627-8258-8981-ECF6-C7160801F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38" y="2788607"/>
            <a:ext cx="11175124" cy="1280785"/>
          </a:xfrm>
        </p:spPr>
        <p:txBody>
          <a:bodyPr>
            <a:normAutofit/>
          </a:bodyPr>
          <a:lstStyle/>
          <a:p>
            <a:pPr algn="ctr"/>
            <a:r>
              <a:rPr lang="en-CA" sz="4000" dirty="0">
                <a:solidFill>
                  <a:srgbClr val="F6F7FB"/>
                </a:solidFill>
                <a:latin typeface="hurme_no2-webfont"/>
              </a:rPr>
              <a:t>True or False: The z-index property can be used on elements with position: static.</a:t>
            </a:r>
            <a:endParaRPr lang="en-US" sz="4000" dirty="0">
              <a:solidFill>
                <a:srgbClr val="F6F7FB"/>
              </a:solidFill>
              <a:latin typeface="hurme_no2-webfon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F36EA6-EE6A-7E7A-E71B-6E4F01EFD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26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081090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32627-8258-8981-ECF6-C7160801F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38" y="2672993"/>
            <a:ext cx="11175124" cy="1280785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True or False: “</a:t>
            </a:r>
            <a:r>
              <a:rPr lang="en-CA" sz="4000" dirty="0" err="1"/>
              <a:t>em</a:t>
            </a:r>
            <a:r>
              <a:rPr lang="en-CA" sz="4000" dirty="0"/>
              <a:t>” and “rem” units are relative to the root element’s font size.</a:t>
            </a:r>
            <a:endParaRPr lang="en-US" sz="4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12E47F7-7245-A340-715D-0F3225D51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27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7434919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32627-8258-8981-ECF6-C7160801F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38" y="2672993"/>
            <a:ext cx="11175124" cy="1280785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True or False: The calc() function in CSS can be used to perform arithmetic operations to set property values.</a:t>
            </a:r>
            <a:endParaRPr lang="en-US" sz="4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71C415-A70C-4E13-A24F-AA25F3EB7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28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343409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32627-8258-8981-ECF6-C7160801F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38" y="2672993"/>
            <a:ext cx="11175124" cy="1280785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True or False: CSS Flexbox is designed for creating one-dimensional layouts.</a:t>
            </a:r>
            <a:endParaRPr lang="en-US" sz="4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471B26-29B4-FEDD-1D4B-160F3BCBF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600" smtClean="0"/>
              <a:t>29</a:t>
            </a:fld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1330059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99C26-A4E5-4C18-510C-4AEB541623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3475" y="2605414"/>
            <a:ext cx="3698129" cy="1300370"/>
          </a:xfrm>
        </p:spPr>
        <p:txBody>
          <a:bodyPr>
            <a:normAutofit fontScale="90000"/>
          </a:bodyPr>
          <a:lstStyle/>
          <a:p>
            <a:r>
              <a:rPr lang="en-CA" sz="4900" dirty="0"/>
              <a:t>Knowledge Check</a:t>
            </a:r>
            <a:endParaRPr lang="en-US" sz="4900" dirty="0"/>
          </a:p>
        </p:txBody>
      </p:sp>
    </p:spTree>
    <p:extLst>
      <p:ext uri="{BB962C8B-B14F-4D97-AF65-F5344CB8AC3E}">
        <p14:creationId xmlns:p14="http://schemas.microsoft.com/office/powerpoint/2010/main" val="29608443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32627-8258-8981-ECF6-C7160801F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38" y="1902373"/>
            <a:ext cx="11175124" cy="2051406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True or False: Using !important in a CSS rule increases its specificity</a:t>
            </a:r>
            <a:endParaRPr lang="en-US" sz="4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EDF30D-2333-2040-21F7-8F3CE9B4A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30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0318269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32627-8258-8981-ECF6-C7160801F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38" y="2133601"/>
            <a:ext cx="11175124" cy="1820178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True or False:  The @media rule is used to apply different styles for different media types or devices.</a:t>
            </a:r>
            <a:endParaRPr lang="en-US" sz="4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789BA8A-8491-4B3B-6554-AB9E0C224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31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8012540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32627-8258-8981-ECF6-C7160801F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38" y="2518911"/>
            <a:ext cx="11175124" cy="1820178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True or False: If an element has both inline styles and styles from an external stylesheet, the inline styles will take precedence unless the external styles use !important.</a:t>
            </a:r>
            <a:endParaRPr lang="en-US" sz="4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BF61BE-6393-61E2-EC25-BD9D0D8E3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32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517114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8917B99-E835-8D9C-34C5-C5E96D8B836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64091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CA" sz="3200" dirty="0"/>
              <a:t>CSS selectors and combinators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EBBCA8-B87E-3514-E1A9-68B1F38B1FF1}"/>
              </a:ext>
            </a:extLst>
          </p:cNvPr>
          <p:cNvSpPr txBox="1">
            <a:spLocks/>
          </p:cNvSpPr>
          <p:nvPr/>
        </p:nvSpPr>
        <p:spPr>
          <a:xfrm>
            <a:off x="194228" y="1979112"/>
            <a:ext cx="8010320" cy="43561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CA" sz="2000" dirty="0"/>
              <a:t> Run the code available at the provided link to view the explanations. </a:t>
            </a:r>
          </a:p>
          <a:p>
            <a:pPr algn="ctr">
              <a:lnSpc>
                <a:spcPct val="100000"/>
              </a:lnSpc>
            </a:pPr>
            <a:r>
              <a:rPr lang="en-CA" sz="2000" dirty="0"/>
              <a:t>You can execute the code on:</a:t>
            </a:r>
          </a:p>
          <a:p>
            <a:pPr algn="ctr">
              <a:lnSpc>
                <a:spcPct val="100000"/>
              </a:lnSpc>
            </a:pPr>
            <a:r>
              <a:rPr lang="en-US" sz="2000" dirty="0">
                <a:solidFill>
                  <a:schemeClr val="accent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https://www.w3schools.com/html/</a:t>
            </a:r>
            <a:r>
              <a:rPr lang="en-US" sz="2000" dirty="0" err="1">
                <a:solidFill>
                  <a:schemeClr val="accent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tryit.asp?filename</a:t>
            </a:r>
            <a:r>
              <a:rPr lang="en-US" sz="2000" dirty="0">
                <a:solidFill>
                  <a:schemeClr val="accent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</a:t>
            </a:r>
            <a:r>
              <a:rPr lang="en-US" sz="2000" dirty="0" err="1">
                <a:solidFill>
                  <a:schemeClr val="accent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tryhtml_default</a:t>
            </a:r>
            <a:endParaRPr lang="en-US" sz="2000" dirty="0">
              <a:solidFill>
                <a:schemeClr val="accent4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E8418E-99CC-4DA2-7E8D-852F3C1BDA65}"/>
              </a:ext>
            </a:extLst>
          </p:cNvPr>
          <p:cNvSpPr txBox="1"/>
          <p:nvPr/>
        </p:nvSpPr>
        <p:spPr>
          <a:xfrm>
            <a:off x="9196031" y="5397252"/>
            <a:ext cx="21853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/>
              <a:t>Or </a:t>
            </a:r>
          </a:p>
          <a:p>
            <a:pPr algn="ctr"/>
            <a:r>
              <a:rPr lang="en-US" sz="3600" dirty="0">
                <a:solidFill>
                  <a:schemeClr val="accent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</a:t>
            </a:r>
            <a:endParaRPr lang="en-US" sz="3600" dirty="0">
              <a:solidFill>
                <a:schemeClr val="accent4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860310B-82C1-CC26-408D-B146310F80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3629" y="1979112"/>
            <a:ext cx="3224201" cy="322420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4F6EB0B-D8DC-871F-907C-5B188BA22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4812" y="6401148"/>
            <a:ext cx="587188" cy="365125"/>
          </a:xfrm>
        </p:spPr>
        <p:txBody>
          <a:bodyPr/>
          <a:lstStyle/>
          <a:p>
            <a:fld id="{0620B4A4-BB39-A54C-966B-DB93B80EF274}" type="slidenum">
              <a:rPr lang="en-US" sz="3200" smtClean="0"/>
              <a:t>33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268288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8917B99-E835-8D9C-34C5-C5E96D8B836B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1999" cy="164091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CA" sz="2400" dirty="0"/>
              <a:t>Using the following selectors, use this HTML structure on the left, “AS IS DON’T CHANGE IT” to get what’s on the right side</a:t>
            </a:r>
            <a:r>
              <a:rPr lang="en-CA" sz="2400"/>
              <a:t>: classes, </a:t>
            </a:r>
            <a:r>
              <a:rPr lang="en-CA" sz="2400" dirty="0"/>
              <a:t>descendant, child, id, attribute, pseudo-class, adjacent sibling, general sibling, pseudo-element, and </a:t>
            </a:r>
            <a:r>
              <a:rPr lang="en-CA" sz="2400"/>
              <a:t>universal selectors.</a:t>
            </a:r>
            <a:endParaRPr lang="en-CA" sz="2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EBBCA8-B87E-3514-E1A9-68B1F38B1FF1}"/>
              </a:ext>
            </a:extLst>
          </p:cNvPr>
          <p:cNvSpPr txBox="1">
            <a:spLocks/>
          </p:cNvSpPr>
          <p:nvPr/>
        </p:nvSpPr>
        <p:spPr>
          <a:xfrm>
            <a:off x="206755" y="2385663"/>
            <a:ext cx="3763996" cy="43561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CA" sz="2000" dirty="0"/>
              <a:t>The HTML Structure is available here</a:t>
            </a:r>
          </a:p>
          <a:p>
            <a:pPr algn="ctr">
              <a:lnSpc>
                <a:spcPct val="100000"/>
              </a:lnSpc>
            </a:pPr>
            <a:endParaRPr lang="en-CA" sz="2000" dirty="0"/>
          </a:p>
          <a:p>
            <a:pPr algn="ctr">
              <a:lnSpc>
                <a:spcPct val="150000"/>
              </a:lnSpc>
            </a:pPr>
            <a:endParaRPr lang="en-CA" sz="2400" u="sng" dirty="0"/>
          </a:p>
          <a:p>
            <a:pPr algn="ctr">
              <a:lnSpc>
                <a:spcPct val="150000"/>
              </a:lnSpc>
            </a:pPr>
            <a:endParaRPr lang="en-CA" sz="2400" u="sng" dirty="0"/>
          </a:p>
          <a:p>
            <a:pPr algn="ctr">
              <a:lnSpc>
                <a:spcPct val="150000"/>
              </a:lnSpc>
            </a:pPr>
            <a:endParaRPr lang="en-CA" sz="2400" u="sng" dirty="0"/>
          </a:p>
          <a:p>
            <a:pPr algn="ctr">
              <a:lnSpc>
                <a:spcPct val="150000"/>
              </a:lnSpc>
            </a:pPr>
            <a:endParaRPr lang="en-CA" sz="2400" u="sng" dirty="0"/>
          </a:p>
          <a:p>
            <a:pPr algn="ctr">
              <a:lnSpc>
                <a:spcPct val="150000"/>
              </a:lnSpc>
            </a:pPr>
            <a:r>
              <a:rPr lang="en-CA" sz="2400" dirty="0"/>
              <a:t>OR</a:t>
            </a:r>
          </a:p>
          <a:p>
            <a:pPr algn="ctr">
              <a:lnSpc>
                <a:spcPct val="150000"/>
              </a:lnSpc>
            </a:pPr>
            <a:r>
              <a:rPr lang="en-CA" sz="2400" u="sng" dirty="0">
                <a:solidFill>
                  <a:schemeClr val="accent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</a:t>
            </a:r>
            <a:endParaRPr lang="en-US" sz="2400" dirty="0">
              <a:solidFill>
                <a:schemeClr val="accent4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C35890-3BB7-BBEA-32A8-AE1EEBEE24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8245" y="2372168"/>
            <a:ext cx="7747000" cy="43561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CCA1C56-E77D-EF70-57E6-144AF9E955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1463" y="3532928"/>
            <a:ext cx="2034580" cy="203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3064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8917B99-E835-8D9C-34C5-C5E96D8B836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64091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CA" sz="3200" dirty="0"/>
              <a:t>Responsive design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EBBCA8-B87E-3514-E1A9-68B1F38B1FF1}"/>
              </a:ext>
            </a:extLst>
          </p:cNvPr>
          <p:cNvSpPr txBox="1">
            <a:spLocks/>
          </p:cNvSpPr>
          <p:nvPr/>
        </p:nvSpPr>
        <p:spPr>
          <a:xfrm>
            <a:off x="194228" y="1979112"/>
            <a:ext cx="8010320" cy="43561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CA" sz="2000" dirty="0"/>
              <a:t> Run the code available at the provided link to view examples. </a:t>
            </a:r>
          </a:p>
          <a:p>
            <a:pPr algn="ctr">
              <a:lnSpc>
                <a:spcPct val="100000"/>
              </a:lnSpc>
            </a:pPr>
            <a:r>
              <a:rPr lang="en-CA" sz="2000" dirty="0"/>
              <a:t>You can execute the code on:</a:t>
            </a:r>
          </a:p>
          <a:p>
            <a:pPr algn="ctr">
              <a:lnSpc>
                <a:spcPct val="100000"/>
              </a:lnSpc>
            </a:pPr>
            <a:r>
              <a:rPr lang="en-US" sz="2000" dirty="0">
                <a:solidFill>
                  <a:schemeClr val="accent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https://www.w3schools.com/html/</a:t>
            </a:r>
            <a:r>
              <a:rPr lang="en-US" sz="2000" dirty="0" err="1">
                <a:solidFill>
                  <a:schemeClr val="accent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tryit.asp?filename</a:t>
            </a:r>
            <a:r>
              <a:rPr lang="en-US" sz="2000" dirty="0">
                <a:solidFill>
                  <a:schemeClr val="accent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</a:t>
            </a:r>
            <a:r>
              <a:rPr lang="en-US" sz="2000" dirty="0" err="1">
                <a:solidFill>
                  <a:schemeClr val="accent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tryhtml_default</a:t>
            </a:r>
            <a:endParaRPr lang="en-US" sz="2000" dirty="0">
              <a:solidFill>
                <a:schemeClr val="accent4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E8418E-99CC-4DA2-7E8D-852F3C1BDA65}"/>
              </a:ext>
            </a:extLst>
          </p:cNvPr>
          <p:cNvSpPr txBox="1"/>
          <p:nvPr/>
        </p:nvSpPr>
        <p:spPr>
          <a:xfrm>
            <a:off x="9196031" y="5397252"/>
            <a:ext cx="21853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/>
              <a:t>Or </a:t>
            </a:r>
          </a:p>
          <a:p>
            <a:pPr algn="ctr"/>
            <a:r>
              <a:rPr lang="en-US" sz="3600" dirty="0">
                <a:solidFill>
                  <a:schemeClr val="accent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</a:t>
            </a:r>
            <a:endParaRPr lang="en-US" sz="3600" dirty="0">
              <a:solidFill>
                <a:schemeClr val="accent4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1C0446-7649-E1AE-CAF8-B3508FBB6A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5374" y="2100371"/>
            <a:ext cx="3186656" cy="318665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C26587-B857-26AA-BFEA-B636EC177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81372" y="6335213"/>
            <a:ext cx="810627" cy="372594"/>
          </a:xfrm>
        </p:spPr>
        <p:txBody>
          <a:bodyPr/>
          <a:lstStyle/>
          <a:p>
            <a:fld id="{0620B4A4-BB39-A54C-966B-DB93B80EF274}" type="slidenum">
              <a:rPr lang="en-US" sz="3600" smtClean="0"/>
              <a:t>35</a:t>
            </a:fld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719530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F72BDB0-5DFC-2AD1-4374-E1C5905EA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800" dirty="0"/>
              <a:t>The End</a:t>
            </a:r>
          </a:p>
        </p:txBody>
      </p:sp>
      <p:pic>
        <p:nvPicPr>
          <p:cNvPr id="4" name="mix_12m54s (audio-joiner.com).mp3">
            <a:hlinkClick r:id="" action="ppaction://media"/>
            <a:extLst>
              <a:ext uri="{FF2B5EF4-FFF2-40B4-BE49-F238E27FC236}">
                <a16:creationId xmlns:a16="http://schemas.microsoft.com/office/drawing/2014/main" id="{DCEBBD77-83D8-5885-1DBF-336DFD5362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4625" y="128588"/>
            <a:ext cx="500063" cy="50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598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747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CA" sz="4000" dirty="0"/>
              <a:t>Which of the following is the correct full form of CSS?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Cascading Style Sheets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Computer Style Sheets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Cascading Syntax Sheets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Complex Styling System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CA8F4A-2EFA-05EF-C801-87D84F55A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4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867127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 fontScale="90000"/>
          </a:bodyPr>
          <a:lstStyle/>
          <a:p>
            <a:pPr algn="ctr"/>
            <a:r>
              <a:rPr lang="en-CA" dirty="0"/>
              <a:t>Given this code, in which color will the level 2 heading be displayed after applying the</a:t>
            </a:r>
            <a:br>
              <a:rPr lang="en-CA" dirty="0"/>
            </a:br>
            <a:r>
              <a:rPr lang="en-CA" dirty="0"/>
              <a:t>specified styles?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3" y="2307565"/>
            <a:ext cx="4398075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Black</a:t>
            </a:r>
            <a:endParaRPr lang="en-US" dirty="0"/>
          </a:p>
          <a:p>
            <a:r>
              <a:rPr lang="en-US" dirty="0"/>
              <a:t>B. </a:t>
            </a:r>
            <a:r>
              <a:rPr lang="fr-FR" dirty="0"/>
              <a:t>Red</a:t>
            </a:r>
            <a:endParaRPr lang="en-US" dirty="0"/>
          </a:p>
          <a:p>
            <a:r>
              <a:rPr lang="en-US" dirty="0"/>
              <a:t>C. </a:t>
            </a:r>
            <a:r>
              <a:rPr lang="fr-FR" dirty="0"/>
              <a:t>Green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Blue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588FC1-5923-3430-F6A0-76AB1CAFDF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7468" y="2695871"/>
            <a:ext cx="7233303" cy="297841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0D1259-3996-ABAE-B20F-2330BD748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5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219771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dirty="0"/>
              <a:t>How do you add a background color for all &lt;h1&gt; elements?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all.h1 {background-color:#FFFFFF}</a:t>
            </a:r>
            <a:endParaRPr lang="en-US" dirty="0"/>
          </a:p>
          <a:p>
            <a:r>
              <a:rPr lang="en-US" dirty="0"/>
              <a:t>B. #</a:t>
            </a:r>
            <a:r>
              <a:rPr lang="en-CA" dirty="0"/>
              <a:t>h1 {background-color:#FFFFFF}</a:t>
            </a:r>
          </a:p>
          <a:p>
            <a:r>
              <a:rPr lang="en-US" dirty="0"/>
              <a:t>C. </a:t>
            </a:r>
            <a:r>
              <a:rPr lang="en-CA" dirty="0"/>
              <a:t>h1 {background-color:#FFFFFF}</a:t>
            </a:r>
          </a:p>
          <a:p>
            <a:r>
              <a:rPr lang="en-US" dirty="0"/>
              <a:t>D. . h1 {background-color:#FFFFFF}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74E684-A9F8-355C-35D9-7909CB0B4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6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144598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Determine the colors that will be applied to each of the blank lines in the rendered browser output. Choose the correct sequence of colors: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519" y="2154477"/>
            <a:ext cx="5895481" cy="4022486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yellow, green, green, red, blue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blue, green, yellow, red, green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green, yellow, yellow, red, green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yellow, yellow, yellow, red, green</a:t>
            </a:r>
          </a:p>
          <a:p>
            <a:r>
              <a:rPr lang="en-CA" dirty="0"/>
              <a:t>E. green, yellow, yellow, red, yellow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890464-88E8-FC71-69ED-0689774FD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5304" y="2496174"/>
            <a:ext cx="5886696" cy="3339092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AC5D3D-AA4E-9D0E-2341-E7F00BB66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7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745105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dirty="0"/>
              <a:t>Which of the following CSS properties is NOT inherited by default?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fr-FR" dirty="0" err="1"/>
              <a:t>color</a:t>
            </a:r>
            <a:endParaRPr lang="en-US" dirty="0"/>
          </a:p>
          <a:p>
            <a:r>
              <a:rPr lang="en-US" dirty="0"/>
              <a:t>B. </a:t>
            </a:r>
            <a:r>
              <a:rPr lang="fr-FR" dirty="0"/>
              <a:t>font-</a:t>
            </a:r>
            <a:r>
              <a:rPr lang="fr-FR" dirty="0" err="1"/>
              <a:t>family</a:t>
            </a:r>
            <a:endParaRPr lang="en-US" dirty="0"/>
          </a:p>
          <a:p>
            <a:r>
              <a:rPr lang="en-US" dirty="0"/>
              <a:t>C. </a:t>
            </a:r>
            <a:r>
              <a:rPr lang="fr-FR" dirty="0" err="1"/>
              <a:t>margin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text-align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8DFCD7-2954-82FD-EE38-AF00C66F5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8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602089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Which selector would select all elements that are next siblings of a specified element?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269717" cy="4351338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div + p</a:t>
            </a:r>
          </a:p>
          <a:p>
            <a:r>
              <a:rPr lang="en-US" dirty="0"/>
              <a:t>B. </a:t>
            </a:r>
            <a:r>
              <a:rPr lang="en-CA" dirty="0"/>
              <a:t>div &gt; p</a:t>
            </a:r>
          </a:p>
          <a:p>
            <a:r>
              <a:rPr lang="en-US" dirty="0"/>
              <a:t>C. </a:t>
            </a:r>
            <a:r>
              <a:rPr lang="en-CA" dirty="0"/>
              <a:t>div ~ p</a:t>
            </a:r>
          </a:p>
          <a:p>
            <a:r>
              <a:rPr lang="en-US" dirty="0"/>
              <a:t>D.</a:t>
            </a:r>
            <a:r>
              <a:rPr lang="en-CA" dirty="0"/>
              <a:t> div p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BA20D3-B9DD-E4AE-20DB-66F199A80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9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163745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6248</TotalTime>
  <Words>1293</Words>
  <Application>Microsoft Macintosh PowerPoint</Application>
  <PresentationFormat>Widescreen</PresentationFormat>
  <Paragraphs>179</Paragraphs>
  <Slides>36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-webkit-standard</vt:lpstr>
      <vt:lpstr>Aptos</vt:lpstr>
      <vt:lpstr>Aptos Display</vt:lpstr>
      <vt:lpstr>Arial</vt:lpstr>
      <vt:lpstr>hurme_no2-webfont</vt:lpstr>
      <vt:lpstr>Office Theme</vt:lpstr>
      <vt:lpstr>Welcome To</vt:lpstr>
      <vt:lpstr>Please put your phone on silent mode to avoid interruptions</vt:lpstr>
      <vt:lpstr>Knowledge Check</vt:lpstr>
      <vt:lpstr>Which of the following is the correct full form of CSS?</vt:lpstr>
      <vt:lpstr>Given this code, in which color will the level 2 heading be displayed after applying the specified styles?</vt:lpstr>
      <vt:lpstr>How do you add a background color for all &lt;h1&gt; elements?</vt:lpstr>
      <vt:lpstr>Determine the colors that will be applied to each of the blank lines in the rendered browser output. Choose the correct sequence of colors:</vt:lpstr>
      <vt:lpstr>Which of the following CSS properties is NOT inherited by default?</vt:lpstr>
      <vt:lpstr>Which selector would select all elements that are next siblings of a specified element?</vt:lpstr>
      <vt:lpstr>Which property would you use to add space between the content of an element and its border?</vt:lpstr>
      <vt:lpstr>How do you make a list item marker appear as a square?</vt:lpstr>
      <vt:lpstr>In CSS, which of the following selectors is the most specific?</vt:lpstr>
      <vt:lpstr>Which of the following statements about the float property is correct?</vt:lpstr>
      <vt:lpstr>What does the z-index property do?</vt:lpstr>
      <vt:lpstr>In which situation will the !important declaration not override other styles? </vt:lpstr>
      <vt:lpstr>In what scenario should you consider using !important?</vt:lpstr>
      <vt:lpstr>Determine the final rendered colors of the headings on a browser. Choose the correct sequence:</vt:lpstr>
      <vt:lpstr>In each scenario, what will be the final color of the “Highlighted Note” as displayed in a browser?</vt:lpstr>
      <vt:lpstr>Which of the following methods best enforces a responsive design strategy focusing on mobile-first development?</vt:lpstr>
      <vt:lpstr>Which selector combination would correctly apply styles to all &lt;p&gt; tags within a &lt;div&gt; but not within any other element?</vt:lpstr>
      <vt:lpstr>How would you select only the first child element of a &lt;div&gt;?</vt:lpstr>
      <vt:lpstr>How can you ensure an element is hidden but still takes up space in the layout?</vt:lpstr>
      <vt:lpstr>How would you apply a 5-pixel border to only the left side of a &lt;div&gt; element?</vt:lpstr>
      <vt:lpstr>Which CSS rule will apply to a hyperlink that has been visited and is currently being clicked on?</vt:lpstr>
      <vt:lpstr>True or False: Inline CSS styles override external CSS styles.</vt:lpstr>
      <vt:lpstr>True or False: The z-index property can be used on elements with position: static.</vt:lpstr>
      <vt:lpstr>True or False: “em” and “rem” units are relative to the root element’s font size.</vt:lpstr>
      <vt:lpstr>True or False: The calc() function in CSS can be used to perform arithmetic operations to set property values.</vt:lpstr>
      <vt:lpstr>True or False: CSS Flexbox is designed for creating one-dimensional layouts.</vt:lpstr>
      <vt:lpstr>True or False: Using !important in a CSS rule increases its specificity</vt:lpstr>
      <vt:lpstr>True or False:  The @media rule is used to apply different styles for different media types or devices.</vt:lpstr>
      <vt:lpstr>True or False: If an element has both inline styles and styles from an external stylesheet, the inline styles will take precedence unless the external styles use !important.</vt:lpstr>
      <vt:lpstr>PowerPoint Presentation</vt:lpstr>
      <vt:lpstr>PowerPoint Presentation</vt:lpstr>
      <vt:lpstr>PowerPoint Presentation</vt:lpstr>
      <vt:lpstr>The 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Beaudelaire Tsoungui Nzodoumkouo</dc:creator>
  <cp:lastModifiedBy>Beaudelaire Tsoungui Nzodoumkouo</cp:lastModifiedBy>
  <cp:revision>23</cp:revision>
  <dcterms:created xsi:type="dcterms:W3CDTF">2024-07-03T20:15:14Z</dcterms:created>
  <dcterms:modified xsi:type="dcterms:W3CDTF">2025-02-10T22:41:27Z</dcterms:modified>
</cp:coreProperties>
</file>