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84" r:id="rId3"/>
    <p:sldId id="257" r:id="rId4"/>
    <p:sldId id="262" r:id="rId5"/>
    <p:sldId id="258" r:id="rId6"/>
    <p:sldId id="279" r:id="rId7"/>
    <p:sldId id="260" r:id="rId8"/>
    <p:sldId id="280" r:id="rId9"/>
    <p:sldId id="282" r:id="rId10"/>
    <p:sldId id="263" r:id="rId11"/>
    <p:sldId id="277" r:id="rId12"/>
    <p:sldId id="278" r:id="rId13"/>
    <p:sldId id="264" r:id="rId14"/>
    <p:sldId id="266" r:id="rId15"/>
    <p:sldId id="265" r:id="rId16"/>
    <p:sldId id="268" r:id="rId17"/>
    <p:sldId id="271" r:id="rId18"/>
    <p:sldId id="269" r:id="rId19"/>
    <p:sldId id="272" r:id="rId20"/>
    <p:sldId id="28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9524"/>
  </p:normalViewPr>
  <p:slideViewPr>
    <p:cSldViewPr snapToGrid="0">
      <p:cViewPr varScale="1">
        <p:scale>
          <a:sx n="90" d="100"/>
          <a:sy n="90" d="100"/>
        </p:scale>
        <p:origin x="232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CDC82-F5A3-F34A-B9E6-883611F17BA8}" type="datetimeFigureOut">
              <a:rPr lang="en-US" smtClean="0"/>
              <a:t>1/19/25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FF418-59B8-7A4C-ABA2-6440312FD8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58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694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45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If you declare </a:t>
            </a:r>
            <a:r>
              <a:rPr lang="en-CA" dirty="0"/>
              <a:t>&lt;!DOCTYPE html&gt;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 in a non-HTML document, browsers will try to render it as HTML, potentially causing incorrect or unexpected display results. For non-web documents like PDFs or images, the declaration usually has no effect as browsers detect the correct content type from the file's metadata.</a:t>
            </a:r>
          </a:p>
          <a:p>
            <a:pPr marL="228600" indent="-228600">
              <a:buAutoNum type="arabicPeriod"/>
            </a:pPr>
            <a:endParaRPr lang="en-CA" b="0" i="0" u="none" strike="noStrike" dirty="0">
              <a:solidFill>
                <a:srgbClr val="000000"/>
              </a:solidFill>
              <a:effectLst/>
              <a:latin typeface="-webkit-standard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All attributes and tags from the previous slide are necessary, However a</a:t>
            </a:r>
            <a:r>
              <a:rPr lang="en-CA" b="0" i="0" u="none" strike="noStrike" dirty="0">
                <a:solidFill>
                  <a:srgbClr val="000000"/>
                </a:solidFill>
                <a:effectLst/>
              </a:rPr>
              <a:t>ny tags or attributes within the body tag can be removed if present.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745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982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24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498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4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42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367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91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68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21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70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8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565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84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701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6BCF0014-697B-EF4C-9F31-F05C17B642FF}" type="datetimeFigureOut">
              <a:rPr lang="en-US" smtClean="0"/>
              <a:t>1/19/25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894639B6-7554-594D-BB5F-62BF498BEC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54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validator.w3.org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3schools.com/tags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loremipsum.io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66tfvFeALBQ?si=0ZJ6ks8zdiexzqkO&amp;t=7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code.visualstudio.com/downloa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09614"/>
            <a:ext cx="9144000" cy="1038772"/>
          </a:xfrm>
        </p:spPr>
        <p:txBody>
          <a:bodyPr>
            <a:normAutofit/>
          </a:bodyPr>
          <a:lstStyle/>
          <a:p>
            <a:r>
              <a:rPr lang="en-US" sz="6600" dirty="0"/>
              <a:t>Welcome </a:t>
            </a:r>
            <a:r>
              <a:rPr lang="en-US" sz="3200" dirty="0"/>
              <a:t>(W25)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74899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68" y="1145431"/>
            <a:ext cx="4620584" cy="45671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700" dirty="0"/>
              <a:t>What is HTML (Hypertext Markup Language)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AF3EE2-A507-3EE2-8A8B-8C92A3BF65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558" r="12060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48295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68" y="1145431"/>
            <a:ext cx="4620584" cy="45671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700" dirty="0"/>
              <a:t>What is CSS (Cascading Style Sheets)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9237D5-A596-7342-A6EE-7A24824D08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210" r="12710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90090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668" y="1145431"/>
            <a:ext cx="4620584" cy="45671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700" dirty="0"/>
              <a:t>What is JavaScript, and how is it used on the web?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F4DA96-6054-1677-8476-0FF8399937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700" r="4697" b="-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09769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532"/>
            <a:ext cx="10515600" cy="924910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HTML Structure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CE99D17-A790-8F42-0806-9C5DF69CE7EF}"/>
              </a:ext>
            </a:extLst>
          </p:cNvPr>
          <p:cNvSpPr txBox="1">
            <a:spLocks/>
          </p:cNvSpPr>
          <p:nvPr/>
        </p:nvSpPr>
        <p:spPr>
          <a:xfrm>
            <a:off x="735724" y="840828"/>
            <a:ext cx="10618076" cy="563354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CA" sz="2400" dirty="0"/>
          </a:p>
          <a:p>
            <a:endParaRPr lang="en-CA" sz="2400" dirty="0"/>
          </a:p>
          <a:p>
            <a:r>
              <a:rPr lang="en-CA" sz="2400" dirty="0"/>
              <a:t>&lt;!DOCTYPE html&gt;</a:t>
            </a:r>
          </a:p>
          <a:p>
            <a:endParaRPr lang="en-CA" sz="2400" dirty="0"/>
          </a:p>
          <a:p>
            <a:br>
              <a:rPr lang="en-CA" sz="2400" dirty="0"/>
            </a:br>
            <a:r>
              <a:rPr lang="en-CA" sz="2400" dirty="0"/>
              <a:t>&lt;html lang="</a:t>
            </a:r>
            <a:r>
              <a:rPr lang="en-CA" sz="2400" dirty="0" err="1"/>
              <a:t>en</a:t>
            </a:r>
            <a:r>
              <a:rPr lang="en-CA" sz="2400" dirty="0"/>
              <a:t>"&gt;</a:t>
            </a:r>
          </a:p>
          <a:p>
            <a:br>
              <a:rPr lang="en-CA" sz="2400" dirty="0"/>
            </a:br>
            <a:r>
              <a:rPr lang="en-CA" sz="2400" dirty="0"/>
              <a:t>	&lt;head&gt;</a:t>
            </a:r>
            <a:br>
              <a:rPr lang="en-CA" sz="2400" dirty="0"/>
            </a:br>
            <a:r>
              <a:rPr lang="en-CA" sz="2400" dirty="0"/>
              <a:t>		&lt;title&gt;</a:t>
            </a:r>
          </a:p>
          <a:p>
            <a:endParaRPr lang="en-CA" sz="2400" dirty="0"/>
          </a:p>
          <a:p>
            <a:r>
              <a:rPr lang="en-CA" sz="2400" dirty="0"/>
              <a:t>		&lt;/title&gt;</a:t>
            </a:r>
            <a:br>
              <a:rPr lang="en-CA" sz="2400" dirty="0"/>
            </a:br>
            <a:r>
              <a:rPr lang="en-CA" sz="2400" dirty="0"/>
              <a:t>	&lt;/head&gt;</a:t>
            </a:r>
            <a:br>
              <a:rPr lang="en-CA" sz="2400" dirty="0"/>
            </a:br>
            <a:endParaRPr lang="en-CA" sz="2400" dirty="0"/>
          </a:p>
          <a:p>
            <a:r>
              <a:rPr lang="en-CA" sz="2400" dirty="0"/>
              <a:t>	&lt;body&gt;</a:t>
            </a:r>
            <a:br>
              <a:rPr lang="en-CA" sz="2400" dirty="0"/>
            </a:br>
            <a:r>
              <a:rPr lang="en-CA" sz="2400" dirty="0"/>
              <a:t>	</a:t>
            </a:r>
          </a:p>
          <a:p>
            <a:r>
              <a:rPr lang="en-CA" sz="2400" dirty="0"/>
              <a:t>	&lt;/body&gt;</a:t>
            </a:r>
          </a:p>
          <a:p>
            <a:br>
              <a:rPr lang="en-CA" sz="2400" dirty="0"/>
            </a:br>
            <a:r>
              <a:rPr lang="en-CA" sz="2400" dirty="0"/>
              <a:t>&lt;/html&gt;</a:t>
            </a:r>
            <a:endParaRPr lang="en-US" sz="24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A1BC090-343C-4FDB-484D-3FEF4EEFA146}"/>
              </a:ext>
            </a:extLst>
          </p:cNvPr>
          <p:cNvCxnSpPr>
            <a:cxnSpLocks/>
          </p:cNvCxnSpPr>
          <p:nvPr/>
        </p:nvCxnSpPr>
        <p:spPr>
          <a:xfrm flipH="1">
            <a:off x="3331779" y="1700021"/>
            <a:ext cx="1240221" cy="0"/>
          </a:xfrm>
          <a:prstGeom prst="straightConnector1">
            <a:avLst/>
          </a:prstGeom>
          <a:ln>
            <a:solidFill>
              <a:schemeClr val="bg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84C12D2-DFBE-4886-B7FC-6FF21492DB70}"/>
              </a:ext>
            </a:extLst>
          </p:cNvPr>
          <p:cNvSpPr txBox="1"/>
          <p:nvPr/>
        </p:nvSpPr>
        <p:spPr>
          <a:xfrm>
            <a:off x="4572000" y="1262443"/>
            <a:ext cx="3205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Define the document type and version of HTML being used</a:t>
            </a:r>
          </a:p>
          <a:p>
            <a:pPr algn="ctr"/>
            <a:r>
              <a:rPr lang="en-US" dirty="0"/>
              <a:t>(HTML 5 in this case)</a:t>
            </a:r>
          </a:p>
        </p:txBody>
      </p:sp>
      <p:sp>
        <p:nvSpPr>
          <p:cNvPr id="14" name="Right Bracket 13">
            <a:extLst>
              <a:ext uri="{FF2B5EF4-FFF2-40B4-BE49-F238E27FC236}">
                <a16:creationId xmlns:a16="http://schemas.microsoft.com/office/drawing/2014/main" id="{555C4BBA-CD2E-5621-25A4-0C0971FABFCC}"/>
              </a:ext>
            </a:extLst>
          </p:cNvPr>
          <p:cNvSpPr/>
          <p:nvPr/>
        </p:nvSpPr>
        <p:spPr>
          <a:xfrm>
            <a:off x="3040365" y="2460573"/>
            <a:ext cx="4279596" cy="3648111"/>
          </a:xfrm>
          <a:prstGeom prst="rightBracket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Bracket 14">
            <a:extLst>
              <a:ext uri="{FF2B5EF4-FFF2-40B4-BE49-F238E27FC236}">
                <a16:creationId xmlns:a16="http://schemas.microsoft.com/office/drawing/2014/main" id="{CFE0E7DA-33DA-4A89-F2DF-59966A0F4D1E}"/>
              </a:ext>
            </a:extLst>
          </p:cNvPr>
          <p:cNvSpPr/>
          <p:nvPr/>
        </p:nvSpPr>
        <p:spPr>
          <a:xfrm>
            <a:off x="3042745" y="2921763"/>
            <a:ext cx="2811517" cy="1492582"/>
          </a:xfrm>
          <a:prstGeom prst="rightBracket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Bracket 15">
            <a:extLst>
              <a:ext uri="{FF2B5EF4-FFF2-40B4-BE49-F238E27FC236}">
                <a16:creationId xmlns:a16="http://schemas.microsoft.com/office/drawing/2014/main" id="{8A40B6E0-86E9-5249-C7C5-B630140E56DC}"/>
              </a:ext>
            </a:extLst>
          </p:cNvPr>
          <p:cNvSpPr/>
          <p:nvPr/>
        </p:nvSpPr>
        <p:spPr>
          <a:xfrm>
            <a:off x="3026228" y="4730090"/>
            <a:ext cx="2427889" cy="776240"/>
          </a:xfrm>
          <a:prstGeom prst="rightBracket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ket 16">
            <a:extLst>
              <a:ext uri="{FF2B5EF4-FFF2-40B4-BE49-F238E27FC236}">
                <a16:creationId xmlns:a16="http://schemas.microsoft.com/office/drawing/2014/main" id="{68D69F0B-A3D1-5D2B-D3CB-8B50C1DA934B}"/>
              </a:ext>
            </a:extLst>
          </p:cNvPr>
          <p:cNvSpPr/>
          <p:nvPr/>
        </p:nvSpPr>
        <p:spPr>
          <a:xfrm>
            <a:off x="3713161" y="3318501"/>
            <a:ext cx="1415888" cy="684598"/>
          </a:xfrm>
          <a:prstGeom prst="rightBracket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600D49-EBDE-E67D-561D-F4DC877E074D}"/>
              </a:ext>
            </a:extLst>
          </p:cNvPr>
          <p:cNvSpPr txBox="1"/>
          <p:nvPr/>
        </p:nvSpPr>
        <p:spPr>
          <a:xfrm>
            <a:off x="7744620" y="2108097"/>
            <a:ext cx="4279596" cy="4488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dirty="0"/>
              <a:t>The &lt;html&gt; tag wraps the entire HTML document. (root element)</a:t>
            </a:r>
          </a:p>
          <a:p>
            <a:pPr>
              <a:lnSpc>
                <a:spcPct val="150000"/>
              </a:lnSpc>
            </a:pPr>
            <a:endParaRPr lang="en-US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dirty="0"/>
              <a:t>The  &lt;head&gt; element contains meta-information about the document.</a:t>
            </a:r>
          </a:p>
          <a:p>
            <a:pPr>
              <a:lnSpc>
                <a:spcPct val="150000"/>
              </a:lnSpc>
            </a:pPr>
            <a:endParaRPr lang="en-US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dirty="0"/>
              <a:t>The  &lt;title&gt; element sets the title of the web page, displayed in the browser tab.</a:t>
            </a:r>
          </a:p>
          <a:p>
            <a:pPr>
              <a:lnSpc>
                <a:spcPct val="150000"/>
              </a:lnSpc>
            </a:pPr>
            <a:endParaRPr lang="en-CA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600" dirty="0"/>
              <a:t>The  &lt;body&gt; element is where all the visible content of the web page goes, such as text, images, tables and links.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67338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9698"/>
            <a:ext cx="10515600" cy="924910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HTML Element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CE99D17-A790-8F42-0806-9C5DF69CE7EF}"/>
              </a:ext>
            </a:extLst>
          </p:cNvPr>
          <p:cNvSpPr txBox="1">
            <a:spLocks/>
          </p:cNvSpPr>
          <p:nvPr/>
        </p:nvSpPr>
        <p:spPr>
          <a:xfrm>
            <a:off x="735724" y="840828"/>
            <a:ext cx="10618076" cy="56335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endParaRPr lang="en-CA" sz="2400" dirty="0"/>
          </a:p>
          <a:p>
            <a:r>
              <a:rPr lang="en-CA" sz="2400" dirty="0"/>
              <a:t>					Element</a:t>
            </a:r>
          </a:p>
          <a:p>
            <a:r>
              <a:rPr lang="en-CA" sz="2400" dirty="0"/>
              <a:t>			</a:t>
            </a:r>
          </a:p>
          <a:p>
            <a:endParaRPr lang="en-CA" sz="2400" dirty="0"/>
          </a:p>
          <a:p>
            <a:endParaRPr lang="en-CA" sz="2400" dirty="0"/>
          </a:p>
          <a:p>
            <a:r>
              <a:rPr lang="en-CA" sz="2400" dirty="0"/>
              <a:t>			&lt;button  class="</a:t>
            </a:r>
            <a:r>
              <a:rPr lang="en-CA" sz="2400" dirty="0" err="1"/>
              <a:t>btn</a:t>
            </a:r>
            <a:r>
              <a:rPr lang="en-CA" sz="2400" dirty="0"/>
              <a:t>"&gt; Click Me &lt;/button&gt;</a:t>
            </a:r>
          </a:p>
        </p:txBody>
      </p:sp>
      <p:sp>
        <p:nvSpPr>
          <p:cNvPr id="16" name="Right Bracket 15">
            <a:extLst>
              <a:ext uri="{FF2B5EF4-FFF2-40B4-BE49-F238E27FC236}">
                <a16:creationId xmlns:a16="http://schemas.microsoft.com/office/drawing/2014/main" id="{8A40B6E0-86E9-5249-C7C5-B630140E56DC}"/>
              </a:ext>
            </a:extLst>
          </p:cNvPr>
          <p:cNvSpPr/>
          <p:nvPr/>
        </p:nvSpPr>
        <p:spPr>
          <a:xfrm rot="16200000">
            <a:off x="5739111" y="796646"/>
            <a:ext cx="775165" cy="5088685"/>
          </a:xfrm>
          <a:prstGeom prst="rightBracket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BBD7C90-C6FE-7230-92BC-5EC3806F24DD}"/>
              </a:ext>
            </a:extLst>
          </p:cNvPr>
          <p:cNvCxnSpPr>
            <a:cxnSpLocks/>
          </p:cNvCxnSpPr>
          <p:nvPr/>
        </p:nvCxnSpPr>
        <p:spPr>
          <a:xfrm>
            <a:off x="3456227" y="1597631"/>
            <a:ext cx="1496879" cy="2238645"/>
          </a:xfrm>
          <a:prstGeom prst="straightConnector1">
            <a:avLst/>
          </a:prstGeom>
          <a:ln>
            <a:solidFill>
              <a:schemeClr val="bg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ight Bracket 7">
            <a:extLst>
              <a:ext uri="{FF2B5EF4-FFF2-40B4-BE49-F238E27FC236}">
                <a16:creationId xmlns:a16="http://schemas.microsoft.com/office/drawing/2014/main" id="{8E5B543B-F2CC-945C-F098-E0F9AE9546FD}"/>
              </a:ext>
            </a:extLst>
          </p:cNvPr>
          <p:cNvSpPr/>
          <p:nvPr/>
        </p:nvSpPr>
        <p:spPr>
          <a:xfrm rot="16200000" flipH="1">
            <a:off x="4580366" y="3193070"/>
            <a:ext cx="643731" cy="2639760"/>
          </a:xfrm>
          <a:prstGeom prst="rightBracket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ket 9">
            <a:extLst>
              <a:ext uri="{FF2B5EF4-FFF2-40B4-BE49-F238E27FC236}">
                <a16:creationId xmlns:a16="http://schemas.microsoft.com/office/drawing/2014/main" id="{0B01776B-3DBB-7D24-DE5A-C404A48159DE}"/>
              </a:ext>
            </a:extLst>
          </p:cNvPr>
          <p:cNvSpPr/>
          <p:nvPr/>
        </p:nvSpPr>
        <p:spPr>
          <a:xfrm rot="16200000" flipH="1">
            <a:off x="7781610" y="3945391"/>
            <a:ext cx="643734" cy="1135119"/>
          </a:xfrm>
          <a:prstGeom prst="rightBracket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Bracket 10">
            <a:extLst>
              <a:ext uri="{FF2B5EF4-FFF2-40B4-BE49-F238E27FC236}">
                <a16:creationId xmlns:a16="http://schemas.microsoft.com/office/drawing/2014/main" id="{E9A1E676-33D1-7572-79D9-4F486027D226}"/>
              </a:ext>
            </a:extLst>
          </p:cNvPr>
          <p:cNvSpPr/>
          <p:nvPr/>
        </p:nvSpPr>
        <p:spPr>
          <a:xfrm rot="16200000" flipH="1">
            <a:off x="6588696" y="3945391"/>
            <a:ext cx="643733" cy="1135119"/>
          </a:xfrm>
          <a:prstGeom prst="rightBracket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F62A5F0-79B5-D797-1DD4-C4DAD2CDC96A}"/>
              </a:ext>
            </a:extLst>
          </p:cNvPr>
          <p:cNvCxnSpPr>
            <a:cxnSpLocks/>
          </p:cNvCxnSpPr>
          <p:nvPr/>
        </p:nvCxnSpPr>
        <p:spPr>
          <a:xfrm flipH="1">
            <a:off x="5875283" y="1597631"/>
            <a:ext cx="2714417" cy="2238645"/>
          </a:xfrm>
          <a:prstGeom prst="straightConnector1">
            <a:avLst/>
          </a:prstGeom>
          <a:ln>
            <a:solidFill>
              <a:schemeClr val="bg2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069C446-EC95-AB06-C7E4-297CD4F5FE05}"/>
              </a:ext>
            </a:extLst>
          </p:cNvPr>
          <p:cNvSpPr txBox="1"/>
          <p:nvPr/>
        </p:nvSpPr>
        <p:spPr>
          <a:xfrm>
            <a:off x="4368367" y="4886859"/>
            <a:ext cx="1067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Start tag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9393BC-3D9F-E2F7-CF5C-AAD973BF0755}"/>
              </a:ext>
            </a:extLst>
          </p:cNvPr>
          <p:cNvSpPr txBox="1"/>
          <p:nvPr/>
        </p:nvSpPr>
        <p:spPr>
          <a:xfrm>
            <a:off x="7617254" y="4886859"/>
            <a:ext cx="972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End tag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1EBEE0-025E-640A-6DB1-3E2F46AC7DA7}"/>
              </a:ext>
            </a:extLst>
          </p:cNvPr>
          <p:cNvSpPr txBox="1"/>
          <p:nvPr/>
        </p:nvSpPr>
        <p:spPr>
          <a:xfrm>
            <a:off x="6424339" y="4886859"/>
            <a:ext cx="957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content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8915A8-5EE4-BC52-5C1B-F2F99B4045DF}"/>
              </a:ext>
            </a:extLst>
          </p:cNvPr>
          <p:cNvSpPr txBox="1"/>
          <p:nvPr/>
        </p:nvSpPr>
        <p:spPr>
          <a:xfrm>
            <a:off x="2786560" y="1181709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attribute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F4146FC-6DD3-B963-B0CC-D186BA271DB0}"/>
              </a:ext>
            </a:extLst>
          </p:cNvPr>
          <p:cNvSpPr txBox="1"/>
          <p:nvPr/>
        </p:nvSpPr>
        <p:spPr>
          <a:xfrm>
            <a:off x="8225664" y="1176258"/>
            <a:ext cx="720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value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87EBE0A-88B4-91DC-E0B7-0B0D8C7FBB41}"/>
              </a:ext>
            </a:extLst>
          </p:cNvPr>
          <p:cNvSpPr txBox="1"/>
          <p:nvPr/>
        </p:nvSpPr>
        <p:spPr>
          <a:xfrm>
            <a:off x="1113258" y="3729418"/>
            <a:ext cx="8101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/>
              <a:t>&lt;hr&gt;</a:t>
            </a:r>
          </a:p>
        </p:txBody>
      </p:sp>
      <p:sp>
        <p:nvSpPr>
          <p:cNvPr id="31" name="Right Bracket 30">
            <a:extLst>
              <a:ext uri="{FF2B5EF4-FFF2-40B4-BE49-F238E27FC236}">
                <a16:creationId xmlns:a16="http://schemas.microsoft.com/office/drawing/2014/main" id="{77862353-EC9C-B8EC-ADD4-22673D3D98C5}"/>
              </a:ext>
            </a:extLst>
          </p:cNvPr>
          <p:cNvSpPr/>
          <p:nvPr/>
        </p:nvSpPr>
        <p:spPr>
          <a:xfrm rot="16200000" flipH="1">
            <a:off x="1150287" y="4157909"/>
            <a:ext cx="643731" cy="566157"/>
          </a:xfrm>
          <a:prstGeom prst="rightBracket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E45664-A7A2-4811-4C34-E5C1457D7BBB}"/>
              </a:ext>
            </a:extLst>
          </p:cNvPr>
          <p:cNvSpPr txBox="1"/>
          <p:nvPr/>
        </p:nvSpPr>
        <p:spPr>
          <a:xfrm>
            <a:off x="683172" y="4861198"/>
            <a:ext cx="1711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Self-closing tag</a:t>
            </a:r>
          </a:p>
        </p:txBody>
      </p:sp>
    </p:spTree>
    <p:extLst>
      <p:ext uri="{BB962C8B-B14F-4D97-AF65-F5344CB8AC3E}">
        <p14:creationId xmlns:p14="http://schemas.microsoft.com/office/powerpoint/2010/main" val="3468704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24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HTML Validator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CE99D17-A790-8F42-0806-9C5DF69CE7EF}"/>
              </a:ext>
            </a:extLst>
          </p:cNvPr>
          <p:cNvSpPr txBox="1">
            <a:spLocks/>
          </p:cNvSpPr>
          <p:nvPr/>
        </p:nvSpPr>
        <p:spPr>
          <a:xfrm>
            <a:off x="838200" y="3808002"/>
            <a:ext cx="10515600" cy="614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hlinkClick r:id="rId2"/>
              </a:rPr>
              <a:t>https://validator.w3.org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3506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69" y="2134339"/>
            <a:ext cx="4847896" cy="390911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/>
              <a:t>What will happen if you declare &lt;!DOCTYPE html&gt; </a:t>
            </a:r>
            <a:r>
              <a:rPr lang="en-CA" sz="3200" dirty="0"/>
              <a:t>at the beginning of a document that is not actually HTML</a:t>
            </a:r>
            <a:endParaRPr lang="en-US" sz="3200" dirty="0"/>
          </a:p>
        </p:txBody>
      </p:sp>
      <p:sp>
        <p:nvSpPr>
          <p:cNvPr id="3" name="Action Button: Help 2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7A7F289C-8AFF-5656-F75D-D933A19F9A4D}"/>
              </a:ext>
            </a:extLst>
          </p:cNvPr>
          <p:cNvSpPr/>
          <p:nvPr/>
        </p:nvSpPr>
        <p:spPr>
          <a:xfrm>
            <a:off x="5265685" y="204951"/>
            <a:ext cx="1576552" cy="1219200"/>
          </a:xfrm>
          <a:prstGeom prst="actionButtonHelp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6842237" y="2134339"/>
            <a:ext cx="4847896" cy="3909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3200" dirty="0"/>
              <a:t> Which tags or attributes from the previous slide are </a:t>
            </a:r>
            <a:r>
              <a:rPr lang="en-US" sz="3200" dirty="0"/>
              <a:t>necessary</a:t>
            </a:r>
            <a:r>
              <a:rPr lang="en-CA" sz="3200" dirty="0"/>
              <a:t>, and what will happen if you remove any of them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50406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243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HTML Tags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CE99D17-A790-8F42-0806-9C5DF69CE7EF}"/>
              </a:ext>
            </a:extLst>
          </p:cNvPr>
          <p:cNvSpPr txBox="1">
            <a:spLocks/>
          </p:cNvSpPr>
          <p:nvPr/>
        </p:nvSpPr>
        <p:spPr>
          <a:xfrm>
            <a:off x="838200" y="3808002"/>
            <a:ext cx="10515600" cy="614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hlinkClick r:id="rId2"/>
              </a:rPr>
              <a:t>https://www.w3schools.com/tags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60333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206756" y="1474445"/>
            <a:ext cx="5573522" cy="271118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dirty="0"/>
              <a:t>Using the &lt;h1&gt;, &lt;h2&gt;, and &lt;p&gt; elements, recreate the given page. Also add a page title</a:t>
            </a:r>
            <a:endParaRPr lang="en-US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769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Exercise I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660400" y="4336427"/>
            <a:ext cx="4847896" cy="209425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u="sng" dirty="0"/>
              <a:t>Hint </a:t>
            </a:r>
          </a:p>
          <a:p>
            <a:pPr algn="ctr">
              <a:lnSpc>
                <a:spcPct val="150000"/>
              </a:lnSpc>
            </a:pPr>
            <a:r>
              <a:rPr lang="en-CA" sz="2400" dirty="0"/>
              <a:t>The page content is placed within the body element</a:t>
            </a: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FE46A0-20A2-0DA6-CFFE-2C4FD08B1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74445"/>
            <a:ext cx="5573522" cy="48012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7D7827-39B5-6218-4DC6-30818E4A0B40}"/>
              </a:ext>
            </a:extLst>
          </p:cNvPr>
          <p:cNvSpPr txBox="1"/>
          <p:nvPr/>
        </p:nvSpPr>
        <p:spPr>
          <a:xfrm>
            <a:off x="6042111" y="6346264"/>
            <a:ext cx="5681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Use </a:t>
            </a:r>
            <a:r>
              <a:rPr lang="en-US" i="1" dirty="0">
                <a:hlinkClick r:id="rId4"/>
              </a:rPr>
              <a:t>https://loremipsum.io</a:t>
            </a:r>
            <a:r>
              <a:rPr lang="en-US" i="1" dirty="0"/>
              <a:t>  to generate 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159114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206756" y="1474445"/>
            <a:ext cx="5573522" cy="271118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dirty="0"/>
              <a:t>Using the  &lt;h1&gt;, &lt;p&gt;, &lt;</a:t>
            </a:r>
            <a:r>
              <a:rPr lang="en-CA" sz="2400" dirty="0" err="1"/>
              <a:t>br</a:t>
            </a:r>
            <a:r>
              <a:rPr lang="en-CA" sz="2400" dirty="0"/>
              <a:t>&gt;, &lt;pre&gt;, and &lt;code&gt; elements, recreate the given page. Also add a page title</a:t>
            </a:r>
            <a:endParaRPr lang="en-US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769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Exercise II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660400" y="4336427"/>
            <a:ext cx="4847896" cy="209425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u="sng" dirty="0"/>
              <a:t>Hint </a:t>
            </a:r>
          </a:p>
          <a:p>
            <a:pPr algn="ctr">
              <a:lnSpc>
                <a:spcPct val="150000"/>
              </a:lnSpc>
            </a:pPr>
            <a:r>
              <a:rPr lang="en-CA" sz="2400" dirty="0"/>
              <a:t>- use </a:t>
            </a:r>
            <a:r>
              <a:rPr lang="en-CA" sz="2400" dirty="0">
                <a:solidFill>
                  <a:schemeClr val="accent1"/>
                </a:solidFill>
              </a:rPr>
              <a:t>&amp;</a:t>
            </a:r>
            <a:r>
              <a:rPr lang="en-CA" sz="2400" dirty="0" err="1">
                <a:solidFill>
                  <a:schemeClr val="accent1"/>
                </a:solidFill>
              </a:rPr>
              <a:t>lt</a:t>
            </a:r>
            <a:r>
              <a:rPr lang="en-CA" sz="2400" dirty="0">
                <a:solidFill>
                  <a:schemeClr val="accent1"/>
                </a:solidFill>
              </a:rPr>
              <a:t>; </a:t>
            </a:r>
            <a:r>
              <a:rPr lang="en-CA" sz="2400" dirty="0"/>
              <a:t>to display  “&lt; ”</a:t>
            </a:r>
            <a:endParaRPr lang="en-US" sz="2400" dirty="0"/>
          </a:p>
          <a:p>
            <a:pPr algn="ctr">
              <a:lnSpc>
                <a:spcPct val="150000"/>
              </a:lnSpc>
            </a:pPr>
            <a:r>
              <a:rPr lang="en-CA" sz="2400" dirty="0"/>
              <a:t>- use </a:t>
            </a:r>
            <a:r>
              <a:rPr lang="en-CA" sz="2400" dirty="0">
                <a:solidFill>
                  <a:schemeClr val="accent1"/>
                </a:solidFill>
              </a:rPr>
              <a:t>&amp;</a:t>
            </a:r>
            <a:r>
              <a:rPr lang="en-CA" sz="2400" dirty="0" err="1">
                <a:solidFill>
                  <a:schemeClr val="accent1"/>
                </a:solidFill>
              </a:rPr>
              <a:t>gt</a:t>
            </a:r>
            <a:r>
              <a:rPr lang="en-CA" sz="2400" dirty="0">
                <a:solidFill>
                  <a:schemeClr val="accent1"/>
                </a:solidFill>
              </a:rPr>
              <a:t>; </a:t>
            </a:r>
            <a:r>
              <a:rPr lang="en-CA" sz="2400" dirty="0"/>
              <a:t>to display  “&gt; ”</a:t>
            </a:r>
          </a:p>
          <a:p>
            <a:pPr algn="ctr">
              <a:lnSpc>
                <a:spcPct val="150000"/>
              </a:lnSpc>
            </a:pPr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C065A0-05D3-AADF-312B-CFAD8FF5A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3510" y="1474445"/>
            <a:ext cx="5549900" cy="461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2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519" y="1771650"/>
            <a:ext cx="7567613" cy="3005412"/>
          </a:xfrm>
        </p:spPr>
        <p:txBody>
          <a:bodyPr>
            <a:normAutofit/>
          </a:bodyPr>
          <a:lstStyle/>
          <a:p>
            <a:r>
              <a:rPr lang="en-US" sz="6600" dirty="0"/>
              <a:t>Please put your phone on silent mode to avoid interruptions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5D5B5-1608-2EFE-94A8-D696F15DC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675" y="1287963"/>
            <a:ext cx="3614738" cy="428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51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The End</a:t>
            </a:r>
          </a:p>
        </p:txBody>
      </p:sp>
      <p:pic>
        <p:nvPicPr>
          <p:cNvPr id="4" name="mix_12m54s (audio-joiner.com).mp3">
            <a:hlinkClick r:id="" action="ppaction://media"/>
            <a:extLst>
              <a:ext uri="{FF2B5EF4-FFF2-40B4-BE49-F238E27FC236}">
                <a16:creationId xmlns:a16="http://schemas.microsoft.com/office/drawing/2014/main" id="{DCEBBD77-83D8-5885-1DBF-336DFD536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25" y="128588"/>
            <a:ext cx="500063" cy="5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2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74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F996B-AF10-690D-7ED4-4C22A4D37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Who am I</a:t>
            </a:r>
          </a:p>
        </p:txBody>
      </p:sp>
    </p:spTree>
    <p:extLst>
      <p:ext uri="{BB962C8B-B14F-4D97-AF65-F5344CB8AC3E}">
        <p14:creationId xmlns:p14="http://schemas.microsoft.com/office/powerpoint/2010/main" val="3366296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2FB192F-E012-9A99-4F33-5D174C703E33}"/>
              </a:ext>
            </a:extLst>
          </p:cNvPr>
          <p:cNvSpPr txBox="1">
            <a:spLocks/>
          </p:cNvSpPr>
          <p:nvPr/>
        </p:nvSpPr>
        <p:spPr>
          <a:xfrm>
            <a:off x="965200" y="22558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/>
              <a:t>How web dev works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F8EF84-D721-322D-556D-B9A2550C4C73}"/>
              </a:ext>
            </a:extLst>
          </p:cNvPr>
          <p:cNvSpPr txBox="1"/>
          <p:nvPr/>
        </p:nvSpPr>
        <p:spPr>
          <a:xfrm>
            <a:off x="3106976" y="3784600"/>
            <a:ext cx="6379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dirty="0" err="1">
                <a:solidFill>
                  <a:schemeClr val="accent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youtu.be</a:t>
            </a:r>
            <a:r>
              <a:rPr lang="en-US" dirty="0">
                <a:solidFill>
                  <a:schemeClr val="accent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/66tfvFeALBQ?si=0ZJ6ks8zdiexzqkO&amp;t=70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92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C4EC2-BC9D-F272-49C2-7F68C96B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524" y="12147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What to expect?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8C258-8710-721D-7316-978BF56ED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524" y="2540327"/>
            <a:ext cx="10515600" cy="3102908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200000"/>
              </a:lnSpc>
            </a:pPr>
            <a:r>
              <a:rPr lang="en-US" sz="3200" dirty="0"/>
              <a:t>Easy course</a:t>
            </a:r>
          </a:p>
          <a:p>
            <a:pPr algn="ctr">
              <a:lnSpc>
                <a:spcPct val="200000"/>
              </a:lnSpc>
            </a:pPr>
            <a:r>
              <a:rPr lang="en-US" sz="3200" dirty="0"/>
              <a:t>Good TA</a:t>
            </a:r>
          </a:p>
          <a:p>
            <a:pPr algn="ctr">
              <a:lnSpc>
                <a:spcPct val="200000"/>
              </a:lnSpc>
            </a:pPr>
            <a:r>
              <a:rPr lang="en-US" sz="3200" dirty="0"/>
              <a:t>Fair Exams</a:t>
            </a:r>
          </a:p>
        </p:txBody>
      </p:sp>
    </p:spTree>
    <p:extLst>
      <p:ext uri="{BB962C8B-B14F-4D97-AF65-F5344CB8AC3E}">
        <p14:creationId xmlns:p14="http://schemas.microsoft.com/office/powerpoint/2010/main" val="307849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2FB192F-E012-9A99-4F33-5D174C703E33}"/>
              </a:ext>
            </a:extLst>
          </p:cNvPr>
          <p:cNvSpPr txBox="1">
            <a:spLocks/>
          </p:cNvSpPr>
          <p:nvPr/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/>
              <a:t>Course Objective</a:t>
            </a:r>
          </a:p>
        </p:txBody>
      </p:sp>
    </p:spTree>
    <p:extLst>
      <p:ext uri="{BB962C8B-B14F-4D97-AF65-F5344CB8AC3E}">
        <p14:creationId xmlns:p14="http://schemas.microsoft.com/office/powerpoint/2010/main" val="3517341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85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/>
              <a:t>Code editors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CE99D17-A790-8F42-0806-9C5DF69CE7EF}"/>
              </a:ext>
            </a:extLst>
          </p:cNvPr>
          <p:cNvSpPr txBox="1">
            <a:spLocks/>
          </p:cNvSpPr>
          <p:nvPr/>
        </p:nvSpPr>
        <p:spPr>
          <a:xfrm>
            <a:off x="3932133" y="4867274"/>
            <a:ext cx="3953073" cy="1685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hlinkClick r:id="rId2"/>
              </a:rPr>
              <a:t>cursor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/>
              <a:t>(new hot option)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1FD8F9-7D5C-759F-AF02-A2193F9A2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5293" y="1865133"/>
            <a:ext cx="3002346" cy="28289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EC65A259-7946-A98F-503D-E65C56B14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200" y="2187751"/>
            <a:ext cx="2224017" cy="218368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EDAB36C-E3EC-CBC0-A279-6F0EB4BA4902}"/>
              </a:ext>
            </a:extLst>
          </p:cNvPr>
          <p:cNvSpPr txBox="1">
            <a:spLocks/>
          </p:cNvSpPr>
          <p:nvPr/>
        </p:nvSpPr>
        <p:spPr>
          <a:xfrm>
            <a:off x="272220" y="4867274"/>
            <a:ext cx="3953073" cy="1685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hlinkClick r:id="rId2"/>
              </a:rPr>
              <a:t>vscode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/>
              <a:t>(popular option)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6D48343-FDE7-DC47-CAE0-0DFBAF8EF380}"/>
              </a:ext>
            </a:extLst>
          </p:cNvPr>
          <p:cNvSpPr txBox="1">
            <a:spLocks/>
          </p:cNvSpPr>
          <p:nvPr/>
        </p:nvSpPr>
        <p:spPr>
          <a:xfrm>
            <a:off x="7966707" y="4867273"/>
            <a:ext cx="3953073" cy="1685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hlinkClick r:id="rId2"/>
              </a:rPr>
              <a:t>IntelliJ IDEA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/>
              <a:t>(</a:t>
            </a:r>
            <a:r>
              <a:rPr lang="en-US" sz="3200" dirty="0" err="1"/>
              <a:t>Beaudelaire’s</a:t>
            </a:r>
            <a:r>
              <a:rPr lang="en-US" sz="3200" dirty="0"/>
              <a:t> option)</a:t>
            </a:r>
          </a:p>
        </p:txBody>
      </p:sp>
      <p:pic>
        <p:nvPicPr>
          <p:cNvPr id="15" name="Picture 14" descr="A logo with colorful squares&#10;&#10;Description automatically generated with medium confidence">
            <a:extLst>
              <a:ext uri="{FF2B5EF4-FFF2-40B4-BE49-F238E27FC236}">
                <a16:creationId xmlns:a16="http://schemas.microsoft.com/office/drawing/2014/main" id="{FB92B8B2-6F2A-E6A0-BC84-E845381479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3784" y="2174082"/>
            <a:ext cx="3350016" cy="250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43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EBFA723-5A7B-472D-ABD7-1526B8D3A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33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B27065-399A-4CF7-BF70-CF79B9848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3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F22986C-DDF7-4109-9D6A-006800D6B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6" y="52996"/>
            <a:ext cx="6093363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C025298-F835-4B83-A3A3-6555157E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7106C81-A3F0-4DA0-9368-6BBCDB964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3B35E8-1AF4-4D76-93A5-B0B088408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ECE074-E390-F745-3688-29D89D88A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448" y="2007170"/>
            <a:ext cx="2735452" cy="88991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6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AI Tools for Web Dev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BC310A-FCC3-0A28-86DC-374DDBB7C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300" y="621477"/>
            <a:ext cx="2805173" cy="5610350"/>
          </a:xfrm>
          <a:prstGeom prst="rect">
            <a:avLst/>
          </a:prstGeom>
          <a:ln w="9525"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8465D8-007A-F39E-DC4B-78DF89C979C6}"/>
              </a:ext>
            </a:extLst>
          </p:cNvPr>
          <p:cNvSpPr txBox="1"/>
          <p:nvPr/>
        </p:nvSpPr>
        <p:spPr>
          <a:xfrm>
            <a:off x="9283700" y="1744239"/>
            <a:ext cx="21529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ChatGPT</a:t>
            </a:r>
            <a:endParaRPr lang="en-US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213F6A-2EC0-D047-8543-56D811531950}"/>
              </a:ext>
            </a:extLst>
          </p:cNvPr>
          <p:cNvSpPr txBox="1"/>
          <p:nvPr/>
        </p:nvSpPr>
        <p:spPr>
          <a:xfrm>
            <a:off x="9283700" y="4430238"/>
            <a:ext cx="256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Next Slide</a:t>
            </a:r>
          </a:p>
        </p:txBody>
      </p:sp>
    </p:spTree>
    <p:extLst>
      <p:ext uri="{BB962C8B-B14F-4D97-AF65-F5344CB8AC3E}">
        <p14:creationId xmlns:p14="http://schemas.microsoft.com/office/powerpoint/2010/main" val="3920057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E0C6FA-F120-DC49-6446-7A727D093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" y="1913566"/>
            <a:ext cx="3517119" cy="302472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96C8F8D-4A39-27AF-939F-A3180C392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0676" y="1957929"/>
            <a:ext cx="3537345" cy="293599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B40D234-28CD-BF5D-7785-90858DAB3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336" y="1966324"/>
            <a:ext cx="3517120" cy="291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045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3932</TotalTime>
  <Words>528</Words>
  <Application>Microsoft Macintosh PowerPoint</Application>
  <PresentationFormat>Widescreen</PresentationFormat>
  <Paragraphs>88</Paragraphs>
  <Slides>20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-webkit-standard</vt:lpstr>
      <vt:lpstr>Aptos</vt:lpstr>
      <vt:lpstr>Aptos Display</vt:lpstr>
      <vt:lpstr>Arial</vt:lpstr>
      <vt:lpstr>Office Theme</vt:lpstr>
      <vt:lpstr>Welcome (W25)</vt:lpstr>
      <vt:lpstr>Please put your phone on silent mode to avoid interruptions</vt:lpstr>
      <vt:lpstr>Who am I</vt:lpstr>
      <vt:lpstr>PowerPoint Presentation</vt:lpstr>
      <vt:lpstr>What to expect?</vt:lpstr>
      <vt:lpstr>PowerPoint Presentation</vt:lpstr>
      <vt:lpstr>Code editors</vt:lpstr>
      <vt:lpstr>AI Tools for Web Dev</vt:lpstr>
      <vt:lpstr>PowerPoint Presentation</vt:lpstr>
      <vt:lpstr>What is HTML (Hypertext Markup Language)</vt:lpstr>
      <vt:lpstr>What is CSS (Cascading Style Sheets)</vt:lpstr>
      <vt:lpstr>What is JavaScript, and how is it used on the web?</vt:lpstr>
      <vt:lpstr>HTML Structure</vt:lpstr>
      <vt:lpstr>HTML Element</vt:lpstr>
      <vt:lpstr>HTML Validator</vt:lpstr>
      <vt:lpstr>What will happen if you declare &lt;!DOCTYPE html&gt; at the beginning of a document that is not actually HTML</vt:lpstr>
      <vt:lpstr>HTML Tags</vt:lpstr>
      <vt:lpstr>Exercise I</vt:lpstr>
      <vt:lpstr>Exercise II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(S24)</dc:title>
  <dc:creator>Beaudelaire Tsoungui Nzodoumkouo</dc:creator>
  <cp:lastModifiedBy>Beaudelaire Tsoungui Nzodoumkouo</cp:lastModifiedBy>
  <cp:revision>10</cp:revision>
  <dcterms:created xsi:type="dcterms:W3CDTF">2024-07-01T04:20:28Z</dcterms:created>
  <dcterms:modified xsi:type="dcterms:W3CDTF">2025-01-19T13:17:26Z</dcterms:modified>
</cp:coreProperties>
</file>