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1"/>
  </p:notesMasterIdLst>
  <p:sldIdLst>
    <p:sldId id="321" r:id="rId2"/>
    <p:sldId id="322" r:id="rId3"/>
    <p:sldId id="256" r:id="rId4"/>
    <p:sldId id="268" r:id="rId5"/>
    <p:sldId id="269" r:id="rId6"/>
    <p:sldId id="296" r:id="rId7"/>
    <p:sldId id="292" r:id="rId8"/>
    <p:sldId id="270" r:id="rId9"/>
    <p:sldId id="277" r:id="rId10"/>
    <p:sldId id="278" r:id="rId11"/>
    <p:sldId id="271" r:id="rId12"/>
    <p:sldId id="289" r:id="rId13"/>
    <p:sldId id="279" r:id="rId14"/>
    <p:sldId id="299" r:id="rId15"/>
    <p:sldId id="309" r:id="rId16"/>
    <p:sldId id="308" r:id="rId17"/>
    <p:sldId id="312" r:id="rId18"/>
    <p:sldId id="311" r:id="rId19"/>
    <p:sldId id="323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6738"/>
    <p:restoredTop sz="94719"/>
  </p:normalViewPr>
  <p:slideViewPr>
    <p:cSldViewPr snapToGrid="0">
      <p:cViewPr>
        <p:scale>
          <a:sx n="61" d="100"/>
          <a:sy n="61" d="100"/>
        </p:scale>
        <p:origin x="2416" y="14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5A3977-330C-C749-A412-CAF2C516749F}" type="datetimeFigureOut">
              <a:rPr lang="en-US" smtClean="0"/>
              <a:t>2/17/25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3CB434-7F97-B94D-B6F5-34135E2B3E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024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DFF418-59B8-7A4C-ABA2-6440312FD8F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4210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DFF418-59B8-7A4C-ABA2-6440312FD8F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5797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DFF418-59B8-7A4C-ABA2-6440312FD8F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1856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D0188-7395-5D49-82E6-FEF4B85E7891}" type="datetimeFigureOut">
              <a:rPr lang="en-US" smtClean="0"/>
              <a:t>2/17/25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3703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D0188-7395-5D49-82E6-FEF4B85E7891}" type="datetimeFigureOut">
              <a:rPr lang="en-US" smtClean="0"/>
              <a:t>2/17/25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294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D0188-7395-5D49-82E6-FEF4B85E7891}" type="datetimeFigureOut">
              <a:rPr lang="en-US" smtClean="0"/>
              <a:t>2/17/25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132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D0188-7395-5D49-82E6-FEF4B85E7891}" type="datetimeFigureOut">
              <a:rPr lang="en-US" smtClean="0"/>
              <a:t>2/17/25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3116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shade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shade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shade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D0188-7395-5D49-82E6-FEF4B85E7891}" type="datetimeFigureOut">
              <a:rPr lang="en-US" smtClean="0"/>
              <a:t>2/17/25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524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D0188-7395-5D49-82E6-FEF4B85E7891}" type="datetimeFigureOut">
              <a:rPr lang="en-US" smtClean="0"/>
              <a:t>2/17/25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5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D0188-7395-5D49-82E6-FEF4B85E7891}" type="datetimeFigureOut">
              <a:rPr lang="en-US" smtClean="0"/>
              <a:t>2/17/25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214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D0188-7395-5D49-82E6-FEF4B85E7891}" type="datetimeFigureOut">
              <a:rPr lang="en-US" smtClean="0"/>
              <a:t>2/17/25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0377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D0188-7395-5D49-82E6-FEF4B85E7891}" type="datetimeFigureOut">
              <a:rPr lang="en-US" smtClean="0"/>
              <a:t>2/17/25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1866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D0188-7395-5D49-82E6-FEF4B85E7891}" type="datetimeFigureOut">
              <a:rPr lang="en-US" smtClean="0"/>
              <a:t>2/17/25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6791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D0188-7395-5D49-82E6-FEF4B85E7891}" type="datetimeFigureOut">
              <a:rPr lang="en-US" smtClean="0"/>
              <a:t>2/17/25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494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0D6D0188-7395-5D49-82E6-FEF4B85E7891}" type="datetimeFigureOut">
              <a:rPr lang="en-US" smtClean="0"/>
              <a:t>2/17/25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0620B4A4-BB39-A54C-966B-DB93B80EF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57052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3schools.com/html/tryit.asp?filename=tryhtml_default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hyperlink" Target="https://drive.google.com/file/d/1IRpU1VBJRRY8WAEdZJXXL1ywChmv2lya/view?usp=sharing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file/d/1_gPf3pMWW-eqDsIrJSWuJ2vh6jfkC_hg/view?usp=sharing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1CE45-AE19-FF75-5B29-EE68DE0B34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44945" y="1085727"/>
            <a:ext cx="3090987" cy="646886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Welcome To</a:t>
            </a:r>
            <a:endParaRPr lang="en-US" sz="3200" dirty="0"/>
          </a:p>
        </p:txBody>
      </p:sp>
      <p:sp>
        <p:nvSpPr>
          <p:cNvPr id="3" name="Frame 2">
            <a:extLst>
              <a:ext uri="{FF2B5EF4-FFF2-40B4-BE49-F238E27FC236}">
                <a16:creationId xmlns:a16="http://schemas.microsoft.com/office/drawing/2014/main" id="{4C056623-3C0E-18C9-A9B2-00780E04E300}"/>
              </a:ext>
            </a:extLst>
          </p:cNvPr>
          <p:cNvSpPr>
            <a:spLocks/>
          </p:cNvSpPr>
          <p:nvPr/>
        </p:nvSpPr>
        <p:spPr>
          <a:xfrm>
            <a:off x="3801291" y="1678854"/>
            <a:ext cx="4500000" cy="3276000"/>
          </a:xfrm>
          <a:prstGeom prst="fram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7CA1FD-1BA6-0E60-7270-1B01F18B5035}"/>
              </a:ext>
            </a:extLst>
          </p:cNvPr>
          <p:cNvSpPr txBox="1"/>
          <p:nvPr/>
        </p:nvSpPr>
        <p:spPr>
          <a:xfrm>
            <a:off x="4614984" y="5325011"/>
            <a:ext cx="29620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accent4"/>
                </a:solidFill>
              </a:rPr>
              <a:t>Tutorial #5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3DB8B1-5676-2380-5216-6370F8AA6015}"/>
              </a:ext>
            </a:extLst>
          </p:cNvPr>
          <p:cNvSpPr txBox="1"/>
          <p:nvPr/>
        </p:nvSpPr>
        <p:spPr>
          <a:xfrm>
            <a:off x="4230324" y="2593579"/>
            <a:ext cx="37313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/>
              <a:t>Beaudelaire’s</a:t>
            </a:r>
            <a:endParaRPr lang="en-US" sz="4400" dirty="0"/>
          </a:p>
          <a:p>
            <a:r>
              <a:rPr lang="en-US" sz="4400" dirty="0"/>
              <a:t>Tutorial</a:t>
            </a:r>
          </a:p>
        </p:txBody>
      </p:sp>
    </p:spTree>
    <p:extLst>
      <p:ext uri="{BB962C8B-B14F-4D97-AF65-F5344CB8AC3E}">
        <p14:creationId xmlns:p14="http://schemas.microsoft.com/office/powerpoint/2010/main" val="27170401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42351"/>
          </a:xfrm>
        </p:spPr>
        <p:txBody>
          <a:bodyPr>
            <a:normAutofit fontScale="90000"/>
          </a:bodyPr>
          <a:lstStyle/>
          <a:p>
            <a:pPr algn="ctr"/>
            <a:r>
              <a:rPr lang="en-CA" sz="4000" dirty="0"/>
              <a:t>Consider the following CSS. What will be the width of an element with the class .box on a screen width of 1200px?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07475"/>
            <a:ext cx="3445701" cy="4169487"/>
          </a:xfrm>
        </p:spPr>
        <p:txBody>
          <a:bodyPr anchor="ctr"/>
          <a:lstStyle/>
          <a:p>
            <a:r>
              <a:rPr lang="en-US" dirty="0"/>
              <a:t>A. </a:t>
            </a:r>
            <a:r>
              <a:rPr lang="en-CA" dirty="0"/>
              <a:t>50%</a:t>
            </a:r>
          </a:p>
          <a:p>
            <a:r>
              <a:rPr lang="en-US" dirty="0"/>
              <a:t>B. </a:t>
            </a:r>
            <a:r>
              <a:rPr lang="en-CA" dirty="0"/>
              <a:t>75%</a:t>
            </a:r>
            <a:endParaRPr lang="en-US" dirty="0"/>
          </a:p>
          <a:p>
            <a:r>
              <a:rPr lang="en-US" dirty="0"/>
              <a:t>C. </a:t>
            </a:r>
            <a:r>
              <a:rPr lang="en-CA" dirty="0"/>
              <a:t>60%</a:t>
            </a:r>
            <a:endParaRPr lang="en-US" dirty="0"/>
          </a:p>
          <a:p>
            <a:r>
              <a:rPr lang="en-US" dirty="0"/>
              <a:t>D. </a:t>
            </a:r>
            <a:r>
              <a:rPr lang="en-CA" dirty="0"/>
              <a:t>100%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98CD5F-5671-773E-F007-A645474264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1493" y="2130852"/>
            <a:ext cx="4632307" cy="3922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2602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42351"/>
          </a:xfrm>
        </p:spPr>
        <p:txBody>
          <a:bodyPr>
            <a:normAutofit/>
          </a:bodyPr>
          <a:lstStyle/>
          <a:p>
            <a:pPr algn="ctr"/>
            <a:r>
              <a:rPr lang="en-CA" dirty="0"/>
              <a:t>In CSS, h1 can be called as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975428" cy="4351338"/>
          </a:xfrm>
        </p:spPr>
        <p:txBody>
          <a:bodyPr anchor="ctr"/>
          <a:lstStyle/>
          <a:p>
            <a:r>
              <a:rPr lang="en-US" dirty="0"/>
              <a:t>A. </a:t>
            </a:r>
            <a:r>
              <a:rPr lang="en-CA" dirty="0"/>
              <a:t>Selector</a:t>
            </a:r>
          </a:p>
          <a:p>
            <a:r>
              <a:rPr lang="en-US" dirty="0"/>
              <a:t>B.</a:t>
            </a:r>
            <a:r>
              <a:rPr lang="en-CA" dirty="0"/>
              <a:t> Attribute</a:t>
            </a:r>
            <a:endParaRPr lang="en-US" dirty="0"/>
          </a:p>
          <a:p>
            <a:r>
              <a:rPr lang="en-US" dirty="0"/>
              <a:t>C.</a:t>
            </a:r>
            <a:r>
              <a:rPr lang="en-CA" dirty="0"/>
              <a:t> value</a:t>
            </a:r>
          </a:p>
          <a:p>
            <a:r>
              <a:rPr lang="en-US" dirty="0"/>
              <a:t>D. </a:t>
            </a:r>
            <a:r>
              <a:rPr lang="en-CA" dirty="0"/>
              <a:t>tag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44774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3275"/>
            <a:ext cx="12192000" cy="1545318"/>
          </a:xfrm>
        </p:spPr>
        <p:txBody>
          <a:bodyPr>
            <a:normAutofit fontScale="90000"/>
          </a:bodyPr>
          <a:lstStyle/>
          <a:p>
            <a:pPr algn="ctr"/>
            <a:r>
              <a:rPr lang="en-CA" sz="4000" dirty="0"/>
              <a:t>For For the CSS declaration margin: 20px 15px 10px;, what are the correct margin values for each side (top, right, bottom, left)?</a:t>
            </a:r>
            <a:endParaRPr lang="en-US" sz="4000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46D239AA-D41C-F5C1-0A2D-3780A6A857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159" y="1863203"/>
            <a:ext cx="10975428" cy="4351338"/>
          </a:xfrm>
        </p:spPr>
        <p:txBody>
          <a:bodyPr anchor="ctr"/>
          <a:lstStyle/>
          <a:p>
            <a:r>
              <a:rPr lang="en-US" dirty="0"/>
              <a:t>A. </a:t>
            </a:r>
            <a:r>
              <a:rPr lang="en-CA" dirty="0"/>
              <a:t>Top: 20px, Right: 15px, Bottom: 10px, Left: 15px</a:t>
            </a:r>
          </a:p>
          <a:p>
            <a:r>
              <a:rPr lang="en-US" dirty="0"/>
              <a:t>B.</a:t>
            </a:r>
            <a:r>
              <a:rPr lang="en-CA" dirty="0"/>
              <a:t> Top: 20px, Right: 10px, Bottom: 15px, Left: 15px</a:t>
            </a:r>
            <a:endParaRPr lang="en-US" dirty="0"/>
          </a:p>
          <a:p>
            <a:r>
              <a:rPr lang="en-US" dirty="0"/>
              <a:t>C.</a:t>
            </a:r>
            <a:r>
              <a:rPr lang="en-CA" dirty="0"/>
              <a:t> Top: 20px, Right: 15px, Bottom: 15px, Left: 10px</a:t>
            </a:r>
          </a:p>
          <a:p>
            <a:r>
              <a:rPr lang="en-US" dirty="0"/>
              <a:t>D. </a:t>
            </a:r>
            <a:r>
              <a:rPr lang="en-CA" dirty="0"/>
              <a:t>Top: 20px, Right: 10px, Bottom: 10px, Left: 15px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29832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345"/>
            <a:ext cx="10515600" cy="1642351"/>
          </a:xfrm>
        </p:spPr>
        <p:txBody>
          <a:bodyPr>
            <a:normAutofit/>
          </a:bodyPr>
          <a:lstStyle/>
          <a:p>
            <a:pPr algn="ctr"/>
            <a:r>
              <a:rPr lang="en-CA" sz="4000" dirty="0"/>
              <a:t>Can negative values be allowed in padding property?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r>
              <a:rPr lang="en-US" dirty="0"/>
              <a:t>A. </a:t>
            </a:r>
            <a:r>
              <a:rPr lang="fr-FR" dirty="0"/>
              <a:t>Yes</a:t>
            </a:r>
            <a:endParaRPr lang="en-US" dirty="0"/>
          </a:p>
          <a:p>
            <a:r>
              <a:rPr lang="en-US" dirty="0"/>
              <a:t>B. </a:t>
            </a:r>
            <a:r>
              <a:rPr lang="fr-FR" dirty="0"/>
              <a:t>No</a:t>
            </a:r>
            <a:endParaRPr lang="en-US" dirty="0"/>
          </a:p>
          <a:p>
            <a:r>
              <a:rPr lang="en-US" dirty="0"/>
              <a:t>C. </a:t>
            </a:r>
            <a:r>
              <a:rPr lang="fr-FR" dirty="0"/>
              <a:t>It </a:t>
            </a:r>
            <a:r>
              <a:rPr lang="en-CA" dirty="0"/>
              <a:t>depends</a:t>
            </a:r>
          </a:p>
          <a:p>
            <a:r>
              <a:rPr lang="en-US" dirty="0"/>
              <a:t>D. None of the above</a:t>
            </a:r>
          </a:p>
        </p:txBody>
      </p:sp>
    </p:spTree>
    <p:extLst>
      <p:ext uri="{BB962C8B-B14F-4D97-AF65-F5344CB8AC3E}">
        <p14:creationId xmlns:p14="http://schemas.microsoft.com/office/powerpoint/2010/main" val="34087681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345"/>
            <a:ext cx="10515600" cy="1642351"/>
          </a:xfrm>
        </p:spPr>
        <p:txBody>
          <a:bodyPr>
            <a:normAutofit/>
          </a:bodyPr>
          <a:lstStyle/>
          <a:p>
            <a:pPr algn="ctr"/>
            <a:r>
              <a:rPr lang="en-CA" sz="4000" dirty="0"/>
              <a:t>What will be the width of the div element given below?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593" y="1825625"/>
            <a:ext cx="6001407" cy="4351338"/>
          </a:xfrm>
        </p:spPr>
        <p:txBody>
          <a:bodyPr anchor="ctr"/>
          <a:lstStyle/>
          <a:p>
            <a:r>
              <a:rPr lang="en-US" dirty="0"/>
              <a:t>A. </a:t>
            </a:r>
            <a:r>
              <a:rPr lang="en-CA" dirty="0"/>
              <a:t>310px</a:t>
            </a:r>
          </a:p>
          <a:p>
            <a:r>
              <a:rPr lang="en-US" dirty="0"/>
              <a:t>B. </a:t>
            </a:r>
            <a:r>
              <a:rPr lang="en-CA" dirty="0"/>
              <a:t>350px</a:t>
            </a:r>
          </a:p>
          <a:p>
            <a:r>
              <a:rPr lang="en-US" dirty="0"/>
              <a:t>C. </a:t>
            </a:r>
            <a:r>
              <a:rPr lang="fr-FR" dirty="0"/>
              <a:t>360px</a:t>
            </a:r>
            <a:endParaRPr lang="en-US" dirty="0"/>
          </a:p>
          <a:p>
            <a:r>
              <a:rPr lang="en-US" dirty="0"/>
              <a:t>D. 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944054-6BEE-CAA2-5A72-C21A483430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5655" y="2555309"/>
            <a:ext cx="6926608" cy="267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4122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345"/>
            <a:ext cx="10515600" cy="1642351"/>
          </a:xfrm>
        </p:spPr>
        <p:txBody>
          <a:bodyPr>
            <a:normAutofit/>
          </a:bodyPr>
          <a:lstStyle/>
          <a:p>
            <a:pPr algn="ctr"/>
            <a:r>
              <a:rPr lang="en-CA" sz="4000" dirty="0"/>
              <a:t>How can we select elements with a specified attribute in CSS?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593" y="1825625"/>
            <a:ext cx="11992303" cy="4351338"/>
          </a:xfrm>
        </p:spPr>
        <p:txBody>
          <a:bodyPr anchor="ctr"/>
          <a:lstStyle/>
          <a:p>
            <a:r>
              <a:rPr lang="en-US" dirty="0"/>
              <a:t>A. </a:t>
            </a:r>
            <a:r>
              <a:rPr lang="en-CA" dirty="0"/>
              <a:t>[attribute] element</a:t>
            </a:r>
          </a:p>
          <a:p>
            <a:r>
              <a:rPr lang="en-US" dirty="0"/>
              <a:t>B. </a:t>
            </a:r>
            <a:r>
              <a:rPr lang="en-CA" dirty="0" err="1"/>
              <a:t>element#attribute</a:t>
            </a:r>
            <a:endParaRPr lang="en-CA" dirty="0"/>
          </a:p>
          <a:p>
            <a:r>
              <a:rPr lang="en-US" dirty="0"/>
              <a:t>C. </a:t>
            </a:r>
            <a:r>
              <a:rPr lang="en-CA" dirty="0"/>
              <a:t>element::attribute</a:t>
            </a:r>
            <a:endParaRPr lang="en-US" dirty="0"/>
          </a:p>
          <a:p>
            <a:r>
              <a:rPr lang="en-US" dirty="0"/>
              <a:t>D. </a:t>
            </a:r>
            <a:r>
              <a:rPr lang="en-CA" dirty="0"/>
              <a:t>element &gt; attribute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33927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345"/>
            <a:ext cx="10515600" cy="1642351"/>
          </a:xfrm>
        </p:spPr>
        <p:txBody>
          <a:bodyPr>
            <a:normAutofit/>
          </a:bodyPr>
          <a:lstStyle/>
          <a:p>
            <a:pPr algn="ctr"/>
            <a:r>
              <a:rPr lang="en-CA" sz="4000" dirty="0"/>
              <a:t>What are the uses of CSS pseudo-elements?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593" y="1825625"/>
            <a:ext cx="11992303" cy="4351338"/>
          </a:xfrm>
        </p:spPr>
        <p:txBody>
          <a:bodyPr anchor="ctr"/>
          <a:lstStyle/>
          <a:p>
            <a:r>
              <a:rPr lang="en-US" dirty="0"/>
              <a:t>A. </a:t>
            </a:r>
            <a:r>
              <a:rPr lang="en-CA" dirty="0"/>
              <a:t>Style specific parts of an element</a:t>
            </a:r>
          </a:p>
          <a:p>
            <a:r>
              <a:rPr lang="en-US" dirty="0"/>
              <a:t>B. </a:t>
            </a:r>
            <a:r>
              <a:rPr lang="en-CA" dirty="0"/>
              <a:t>Style the first letter or line of an element</a:t>
            </a:r>
          </a:p>
          <a:p>
            <a:r>
              <a:rPr lang="en-US" dirty="0"/>
              <a:t>C. </a:t>
            </a:r>
            <a:r>
              <a:rPr lang="en-CA" dirty="0"/>
              <a:t>Insert content before and after the element</a:t>
            </a:r>
            <a:endParaRPr lang="en-US" dirty="0"/>
          </a:p>
          <a:p>
            <a:r>
              <a:rPr lang="en-US" dirty="0"/>
              <a:t>D. </a:t>
            </a:r>
            <a:r>
              <a:rPr lang="en-CA" dirty="0"/>
              <a:t>All of the above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19379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8917B99-E835-8D9C-34C5-C5E96D8B836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64091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CA" sz="3200" dirty="0"/>
              <a:t>Sample code for responsive design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6EBBCA8-B87E-3514-E1A9-68B1F38B1FF1}"/>
              </a:ext>
            </a:extLst>
          </p:cNvPr>
          <p:cNvSpPr txBox="1">
            <a:spLocks/>
          </p:cNvSpPr>
          <p:nvPr/>
        </p:nvSpPr>
        <p:spPr>
          <a:xfrm>
            <a:off x="194228" y="1979112"/>
            <a:ext cx="8010320" cy="43561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CA" sz="2000" dirty="0"/>
              <a:t> Run the code available on the right. </a:t>
            </a:r>
          </a:p>
          <a:p>
            <a:pPr algn="ctr">
              <a:lnSpc>
                <a:spcPct val="100000"/>
              </a:lnSpc>
            </a:pPr>
            <a:r>
              <a:rPr lang="en-CA" sz="2000" dirty="0"/>
              <a:t>You can execute the code on:</a:t>
            </a:r>
          </a:p>
          <a:p>
            <a:pPr algn="ctr">
              <a:lnSpc>
                <a:spcPct val="100000"/>
              </a:lnSpc>
            </a:pPr>
            <a:r>
              <a:rPr lang="en-US" sz="2000" dirty="0">
                <a:solidFill>
                  <a:schemeClr val="accent4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https://www.w3schools.com/html/</a:t>
            </a:r>
            <a:r>
              <a:rPr lang="en-US" sz="2000" dirty="0" err="1">
                <a:solidFill>
                  <a:schemeClr val="accent4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tryit.asp?filename</a:t>
            </a:r>
            <a:r>
              <a:rPr lang="en-US" sz="2000" dirty="0">
                <a:solidFill>
                  <a:schemeClr val="accent4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=</a:t>
            </a:r>
            <a:r>
              <a:rPr lang="en-US" sz="2000" dirty="0" err="1">
                <a:solidFill>
                  <a:schemeClr val="accent4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tryhtml_default</a:t>
            </a:r>
            <a:endParaRPr lang="en-US" sz="2000" dirty="0">
              <a:solidFill>
                <a:schemeClr val="accent4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E8418E-99CC-4DA2-7E8D-852F3C1BDA65}"/>
              </a:ext>
            </a:extLst>
          </p:cNvPr>
          <p:cNvSpPr txBox="1"/>
          <p:nvPr/>
        </p:nvSpPr>
        <p:spPr>
          <a:xfrm>
            <a:off x="9196031" y="5397252"/>
            <a:ext cx="218534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/>
              <a:t>Or </a:t>
            </a:r>
          </a:p>
          <a:p>
            <a:pPr algn="ctr"/>
            <a:r>
              <a:rPr lang="en-US" sz="3600" dirty="0">
                <a:solidFill>
                  <a:schemeClr val="accent4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Click here</a:t>
            </a:r>
            <a:endParaRPr lang="en-US" sz="3600" dirty="0">
              <a:solidFill>
                <a:schemeClr val="accent4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21C0446-7649-E1AE-CAF8-B3508FBB6A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95374" y="2100371"/>
            <a:ext cx="3186656" cy="318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9530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8917B99-E835-8D9C-34C5-C5E96D8B836B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1999" cy="164091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CA" sz="2400" dirty="0"/>
              <a:t>Your task is to create a desktop version of this layout which displays when there is enough screen width to accommodate it. Your final result should look like the image below: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6EBBCA8-B87E-3514-E1A9-68B1F38B1FF1}"/>
              </a:ext>
            </a:extLst>
          </p:cNvPr>
          <p:cNvSpPr txBox="1">
            <a:spLocks/>
          </p:cNvSpPr>
          <p:nvPr/>
        </p:nvSpPr>
        <p:spPr>
          <a:xfrm>
            <a:off x="206755" y="2385663"/>
            <a:ext cx="3763996" cy="43561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CA" sz="2000" dirty="0"/>
              <a:t>The HTML Structure is available here</a:t>
            </a:r>
          </a:p>
          <a:p>
            <a:pPr algn="ctr">
              <a:lnSpc>
                <a:spcPct val="100000"/>
              </a:lnSpc>
            </a:pPr>
            <a:endParaRPr lang="en-CA" sz="2000" dirty="0"/>
          </a:p>
          <a:p>
            <a:pPr algn="ctr">
              <a:lnSpc>
                <a:spcPct val="150000"/>
              </a:lnSpc>
            </a:pPr>
            <a:endParaRPr lang="en-CA" sz="2400" u="sng" dirty="0"/>
          </a:p>
          <a:p>
            <a:pPr algn="ctr">
              <a:lnSpc>
                <a:spcPct val="150000"/>
              </a:lnSpc>
            </a:pPr>
            <a:endParaRPr lang="en-CA" sz="2400" u="sng" dirty="0"/>
          </a:p>
          <a:p>
            <a:pPr algn="ctr">
              <a:lnSpc>
                <a:spcPct val="150000"/>
              </a:lnSpc>
            </a:pPr>
            <a:endParaRPr lang="en-CA" sz="2400" u="sng" dirty="0"/>
          </a:p>
          <a:p>
            <a:pPr algn="ctr">
              <a:lnSpc>
                <a:spcPct val="150000"/>
              </a:lnSpc>
            </a:pPr>
            <a:endParaRPr lang="en-CA" sz="2400" u="sng" dirty="0"/>
          </a:p>
          <a:p>
            <a:pPr algn="ctr">
              <a:lnSpc>
                <a:spcPct val="150000"/>
              </a:lnSpc>
            </a:pPr>
            <a:r>
              <a:rPr lang="en-CA" sz="2400" dirty="0"/>
              <a:t>OR</a:t>
            </a:r>
          </a:p>
          <a:p>
            <a:pPr algn="ctr">
              <a:lnSpc>
                <a:spcPct val="150000"/>
              </a:lnSpc>
            </a:pPr>
            <a:r>
              <a:rPr lang="en-CA" sz="2400" u="sng" dirty="0">
                <a:solidFill>
                  <a:schemeClr val="accent4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Click here</a:t>
            </a:r>
            <a:endParaRPr lang="en-US" sz="2400" dirty="0">
              <a:solidFill>
                <a:schemeClr val="accent4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DFA86D-60BE-51FF-D44C-317F7785D5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327" y="3177088"/>
            <a:ext cx="2376851" cy="23875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8123DE-4D15-B496-8FB3-38D8B96DC7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4323" y="2037942"/>
            <a:ext cx="6747429" cy="4703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3064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F72BDB0-5DFC-2AD1-4374-E1C5905EA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The End</a:t>
            </a:r>
          </a:p>
        </p:txBody>
      </p:sp>
      <p:pic>
        <p:nvPicPr>
          <p:cNvPr id="4" name="mix_12m54s (audio-joiner.com).mp3">
            <a:hlinkClick r:id="" action="ppaction://media"/>
            <a:extLst>
              <a:ext uri="{FF2B5EF4-FFF2-40B4-BE49-F238E27FC236}">
                <a16:creationId xmlns:a16="http://schemas.microsoft.com/office/drawing/2014/main" id="{DCEBBD77-83D8-5885-1DBF-336DFD5362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4625" y="128588"/>
            <a:ext cx="500063" cy="50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718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747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1CE45-AE19-FF75-5B29-EE68DE0B34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0519" y="1771650"/>
            <a:ext cx="7567613" cy="3005412"/>
          </a:xfrm>
        </p:spPr>
        <p:txBody>
          <a:bodyPr>
            <a:normAutofit/>
          </a:bodyPr>
          <a:lstStyle/>
          <a:p>
            <a:r>
              <a:rPr lang="en-US" sz="6600" dirty="0"/>
              <a:t>Please put your phone on silent mode to avoid interruptions</a:t>
            </a:r>
            <a:endParaRPr lang="en-US" sz="4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45D5B5-1608-2EFE-94A8-D696F15DCA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7675" y="1287963"/>
            <a:ext cx="3614738" cy="4282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8271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99C26-A4E5-4C18-510C-4AEB541623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3475" y="3169084"/>
            <a:ext cx="3698129" cy="736699"/>
          </a:xfrm>
        </p:spPr>
        <p:txBody>
          <a:bodyPr>
            <a:normAutofit/>
          </a:bodyPr>
          <a:lstStyle/>
          <a:p>
            <a:r>
              <a:rPr lang="en-CA" sz="4400" dirty="0"/>
              <a:t>Questionnaire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9608443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3D35DEC-0719-6BBF-132A-BF5E0659D4FD}"/>
              </a:ext>
            </a:extLst>
          </p:cNvPr>
          <p:cNvSpPr txBox="1">
            <a:spLocks/>
          </p:cNvSpPr>
          <p:nvPr/>
        </p:nvSpPr>
        <p:spPr>
          <a:xfrm>
            <a:off x="838200" y="87698"/>
            <a:ext cx="10515600" cy="16423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A" sz="4000" dirty="0"/>
              <a:t>What is the correct way to write a comment in a CSS document?</a:t>
            </a:r>
            <a:endParaRPr lang="en-US" sz="400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0BC3583-3690-DFB2-9B92-F37654F9DDCE}"/>
              </a:ext>
            </a:extLst>
          </p:cNvPr>
          <p:cNvSpPr txBox="1">
            <a:spLocks/>
          </p:cNvSpPr>
          <p:nvPr/>
        </p:nvSpPr>
        <p:spPr>
          <a:xfrm>
            <a:off x="739036" y="1603332"/>
            <a:ext cx="10767164" cy="47260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A. </a:t>
            </a:r>
            <a:r>
              <a:rPr lang="en-CA" dirty="0"/>
              <a:t>&lt;!-- This is a comment -&gt; </a:t>
            </a:r>
          </a:p>
          <a:p>
            <a:r>
              <a:rPr lang="en-US" dirty="0"/>
              <a:t>B. </a:t>
            </a:r>
            <a:r>
              <a:rPr lang="en-CA" dirty="0"/>
              <a:t>/* This is a comment */</a:t>
            </a:r>
            <a:endParaRPr lang="en-US" dirty="0"/>
          </a:p>
          <a:p>
            <a:r>
              <a:rPr lang="en-US" dirty="0"/>
              <a:t>C. </a:t>
            </a:r>
            <a:r>
              <a:rPr lang="en-CA" dirty="0"/>
              <a:t>&lt;!-- This is a comment --&gt;</a:t>
            </a:r>
            <a:endParaRPr lang="en-US" dirty="0"/>
          </a:p>
          <a:p>
            <a:r>
              <a:rPr lang="en-US" dirty="0"/>
              <a:t>D. </a:t>
            </a:r>
            <a:r>
              <a:rPr lang="en-CA" dirty="0"/>
              <a:t>// This is a comment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71278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649933"/>
          </a:xfrm>
        </p:spPr>
        <p:txBody>
          <a:bodyPr>
            <a:normAutofit/>
          </a:bodyPr>
          <a:lstStyle/>
          <a:p>
            <a:pPr algn="ctr"/>
            <a:r>
              <a:rPr lang="en-CA" sz="4000" dirty="0"/>
              <a:t>What does the following viewport meta tag do? </a:t>
            </a:r>
            <a:br>
              <a:rPr lang="en-CA" sz="4000" dirty="0"/>
            </a:br>
            <a:br>
              <a:rPr lang="en-CA" sz="4000" dirty="0"/>
            </a:br>
            <a:r>
              <a:rPr lang="en-CA" sz="3200" dirty="0"/>
              <a:t>&lt;meta name="viewport" content="width=device-width, initial-scale=1"&gt;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392" y="2307565"/>
            <a:ext cx="11287391" cy="4047538"/>
          </a:xfrm>
        </p:spPr>
        <p:txBody>
          <a:bodyPr anchor="ctr"/>
          <a:lstStyle/>
          <a:p>
            <a:r>
              <a:rPr lang="en-US" dirty="0"/>
              <a:t>A.</a:t>
            </a:r>
            <a:r>
              <a:rPr lang="en-CA" dirty="0"/>
              <a:t> Sets the width of the page to the width of the user's device screen</a:t>
            </a:r>
            <a:endParaRPr lang="en-US" dirty="0"/>
          </a:p>
          <a:p>
            <a:r>
              <a:rPr lang="en-US" dirty="0"/>
              <a:t>B. </a:t>
            </a:r>
            <a:r>
              <a:rPr lang="en-CA" dirty="0"/>
              <a:t>Sets the initial zoom level of the page to 1.0</a:t>
            </a:r>
            <a:endParaRPr lang="en-US" dirty="0"/>
          </a:p>
          <a:p>
            <a:r>
              <a:rPr lang="en-US" dirty="0"/>
              <a:t>C. </a:t>
            </a:r>
            <a:r>
              <a:rPr lang="en-CA" dirty="0"/>
              <a:t>Both A and B</a:t>
            </a:r>
          </a:p>
          <a:p>
            <a:r>
              <a:rPr lang="en-US" dirty="0"/>
              <a:t>D. </a:t>
            </a:r>
            <a:r>
              <a:rPr lang="en-CA" dirty="0"/>
              <a:t>None of the above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97719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42351"/>
          </a:xfrm>
        </p:spPr>
        <p:txBody>
          <a:bodyPr>
            <a:normAutofit/>
          </a:bodyPr>
          <a:lstStyle/>
          <a:p>
            <a:pPr algn="ctr"/>
            <a:r>
              <a:rPr lang="en-CA" dirty="0"/>
              <a:t>Which CSS rule is used to create a media query for screens that are 600px or smaller</a:t>
            </a:r>
            <a:r>
              <a:rPr lang="en-CA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r>
              <a:rPr lang="en-US" dirty="0"/>
              <a:t>A. </a:t>
            </a:r>
            <a:r>
              <a:rPr lang="en-CA" dirty="0"/>
              <a:t>@media screen and (min-width: 600px) {...}</a:t>
            </a:r>
          </a:p>
          <a:p>
            <a:r>
              <a:rPr lang="en-US" dirty="0"/>
              <a:t>B. </a:t>
            </a:r>
            <a:r>
              <a:rPr lang="en-CA" dirty="0"/>
              <a:t>@media only screen and (min-width: 600px) {...}</a:t>
            </a:r>
          </a:p>
          <a:p>
            <a:r>
              <a:rPr lang="en-US" dirty="0"/>
              <a:t>C. </a:t>
            </a:r>
            <a:r>
              <a:rPr lang="en-CA" dirty="0"/>
              <a:t>@media only screen and (width: 600px) {...}</a:t>
            </a:r>
          </a:p>
          <a:p>
            <a:r>
              <a:rPr lang="en-US" dirty="0"/>
              <a:t>D. </a:t>
            </a:r>
            <a:r>
              <a:rPr lang="en-CA" dirty="0"/>
              <a:t>@media screen and (max-width: 600px) {...}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45980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42351"/>
          </a:xfrm>
        </p:spPr>
        <p:txBody>
          <a:bodyPr>
            <a:normAutofit fontScale="90000"/>
          </a:bodyPr>
          <a:lstStyle/>
          <a:p>
            <a:pPr algn="ctr"/>
            <a:r>
              <a:rPr lang="en-CA" sz="4000" dirty="0"/>
              <a:t>Which of the following pseudo-classes can be used to style an element when it is the first and only child within its parent?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519" y="2154477"/>
            <a:ext cx="8417388" cy="4022486"/>
          </a:xfrm>
        </p:spPr>
        <p:txBody>
          <a:bodyPr anchor="ctr"/>
          <a:lstStyle/>
          <a:p>
            <a:r>
              <a:rPr lang="en-US" dirty="0"/>
              <a:t>A. </a:t>
            </a:r>
            <a:r>
              <a:rPr lang="en-CA" dirty="0"/>
              <a:t>:first-child</a:t>
            </a:r>
            <a:endParaRPr lang="en-US" dirty="0"/>
          </a:p>
          <a:p>
            <a:r>
              <a:rPr lang="en-US" dirty="0"/>
              <a:t>B. :</a:t>
            </a:r>
            <a:r>
              <a:rPr lang="en-CA" dirty="0"/>
              <a:t>nth-child(1)</a:t>
            </a:r>
            <a:endParaRPr lang="en-US" dirty="0"/>
          </a:p>
          <a:p>
            <a:r>
              <a:rPr lang="en-US" dirty="0"/>
              <a:t>C. </a:t>
            </a:r>
            <a:r>
              <a:rPr lang="en-CA" dirty="0"/>
              <a:t>:only-child</a:t>
            </a:r>
            <a:endParaRPr lang="en-US" dirty="0"/>
          </a:p>
          <a:p>
            <a:r>
              <a:rPr lang="en-US" dirty="0"/>
              <a:t>D. </a:t>
            </a:r>
            <a:r>
              <a:rPr lang="en-CA" dirty="0"/>
              <a:t>A and B</a:t>
            </a:r>
          </a:p>
          <a:p>
            <a:r>
              <a:rPr lang="en-CA" dirty="0"/>
              <a:t>E. All of the above</a:t>
            </a:r>
          </a:p>
        </p:txBody>
      </p:sp>
    </p:spTree>
    <p:extLst>
      <p:ext uri="{BB962C8B-B14F-4D97-AF65-F5344CB8AC3E}">
        <p14:creationId xmlns:p14="http://schemas.microsoft.com/office/powerpoint/2010/main" val="27451059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42351"/>
          </a:xfrm>
        </p:spPr>
        <p:txBody>
          <a:bodyPr>
            <a:normAutofit fontScale="90000"/>
          </a:bodyPr>
          <a:lstStyle/>
          <a:p>
            <a:pPr algn="ctr"/>
            <a:r>
              <a:rPr lang="en-CA" sz="4000" dirty="0"/>
              <a:t>What will be the effect of the following CSS rule when applied to a &lt;div&gt; with the class .test on a screen width of 1000px?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575" y="2007476"/>
            <a:ext cx="6790151" cy="3947330"/>
          </a:xfrm>
        </p:spPr>
        <p:txBody>
          <a:bodyPr anchor="ctr">
            <a:normAutofit/>
          </a:bodyPr>
          <a:lstStyle/>
          <a:p>
            <a:r>
              <a:rPr lang="en-US" sz="2400" dirty="0"/>
              <a:t>A. </a:t>
            </a:r>
            <a:r>
              <a:rPr lang="en-CA" sz="2400" dirty="0"/>
              <a:t>The &lt;div&gt; will be displayed as a flex container</a:t>
            </a:r>
            <a:endParaRPr lang="en-US" sz="2400" dirty="0"/>
          </a:p>
          <a:p>
            <a:r>
              <a:rPr lang="en-US" sz="2400" dirty="0"/>
              <a:t>B. </a:t>
            </a:r>
            <a:r>
              <a:rPr lang="en-CA" sz="2400" dirty="0"/>
              <a:t>The &lt;div&gt; will be displayed as a block element</a:t>
            </a:r>
            <a:endParaRPr lang="en-US" sz="2400" dirty="0"/>
          </a:p>
          <a:p>
            <a:r>
              <a:rPr lang="en-US" sz="2400" dirty="0"/>
              <a:t>C. </a:t>
            </a:r>
            <a:r>
              <a:rPr lang="en-CA" sz="2400" dirty="0"/>
              <a:t>The &lt;div&gt; will get confused, an Error occurs</a:t>
            </a:r>
            <a:endParaRPr lang="en-US" sz="2400" dirty="0"/>
          </a:p>
          <a:p>
            <a:r>
              <a:rPr lang="en-US" sz="2400" dirty="0"/>
              <a:t>D. </a:t>
            </a:r>
            <a:r>
              <a:rPr lang="en-CA" sz="2400" dirty="0"/>
              <a:t>None of the above</a:t>
            </a: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6B3EA3-945D-07E0-831F-91D76E4F65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7726" y="2465799"/>
            <a:ext cx="4760552" cy="275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0899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42351"/>
          </a:xfrm>
        </p:spPr>
        <p:txBody>
          <a:bodyPr>
            <a:normAutofit/>
          </a:bodyPr>
          <a:lstStyle/>
          <a:p>
            <a:pPr algn="ctr"/>
            <a:r>
              <a:rPr lang="en-CA" sz="4000" dirty="0"/>
              <a:t>Which CSS property is used to create space inside the element, between the element and its border?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269717" cy="4351338"/>
          </a:xfrm>
        </p:spPr>
        <p:txBody>
          <a:bodyPr anchor="ctr"/>
          <a:lstStyle/>
          <a:p>
            <a:r>
              <a:rPr lang="en-US" dirty="0"/>
              <a:t>A. </a:t>
            </a:r>
            <a:r>
              <a:rPr lang="en-CA" dirty="0"/>
              <a:t>margin </a:t>
            </a:r>
          </a:p>
          <a:p>
            <a:r>
              <a:rPr lang="en-US" dirty="0"/>
              <a:t>B. </a:t>
            </a:r>
            <a:r>
              <a:rPr lang="en-CA" dirty="0"/>
              <a:t>padding </a:t>
            </a:r>
          </a:p>
          <a:p>
            <a:r>
              <a:rPr lang="en-US" dirty="0"/>
              <a:t>C. </a:t>
            </a:r>
            <a:r>
              <a:rPr lang="en-CA" dirty="0"/>
              <a:t>border </a:t>
            </a:r>
          </a:p>
          <a:p>
            <a:r>
              <a:rPr lang="en-US" dirty="0"/>
              <a:t>D.</a:t>
            </a:r>
            <a:r>
              <a:rPr lang="en-CA" dirty="0"/>
              <a:t> content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7456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538D9D"/>
      </a:hlink>
      <a:folHlink>
        <a:srgbClr val="A5738E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3A418E6B-C5F0-4B95-8D77-61E3EF3B5D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6600</TotalTime>
  <Words>725</Words>
  <Application>Microsoft Macintosh PowerPoint</Application>
  <PresentationFormat>Widescreen</PresentationFormat>
  <Paragraphs>91</Paragraphs>
  <Slides>19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-webkit-standard</vt:lpstr>
      <vt:lpstr>Aptos</vt:lpstr>
      <vt:lpstr>Aptos Display</vt:lpstr>
      <vt:lpstr>Arial</vt:lpstr>
      <vt:lpstr>Office Theme</vt:lpstr>
      <vt:lpstr>Welcome To</vt:lpstr>
      <vt:lpstr>Please put your phone on silent mode to avoid interruptions</vt:lpstr>
      <vt:lpstr>Questionnaire</vt:lpstr>
      <vt:lpstr>PowerPoint Presentation</vt:lpstr>
      <vt:lpstr>What does the following viewport meta tag do?   &lt;meta name="viewport" content="width=device-width, initial-scale=1"&gt;</vt:lpstr>
      <vt:lpstr>Which CSS rule is used to create a media query for screens that are 600px or smaller?</vt:lpstr>
      <vt:lpstr>Which of the following pseudo-classes can be used to style an element when it is the first and only child within its parent?</vt:lpstr>
      <vt:lpstr>What will be the effect of the following CSS rule when applied to a &lt;div&gt; with the class .test on a screen width of 1000px?</vt:lpstr>
      <vt:lpstr>Which CSS property is used to create space inside the element, between the element and its border?</vt:lpstr>
      <vt:lpstr>Consider the following CSS. What will be the width of an element with the class .box on a screen width of 1200px?</vt:lpstr>
      <vt:lpstr>In CSS, h1 can be called as</vt:lpstr>
      <vt:lpstr>For For the CSS declaration margin: 20px 15px 10px;, what are the correct margin values for each side (top, right, bottom, left)?</vt:lpstr>
      <vt:lpstr>Can negative values be allowed in padding property?</vt:lpstr>
      <vt:lpstr>What will be the width of the div element given below?</vt:lpstr>
      <vt:lpstr>How can we select elements with a specified attribute in CSS?</vt:lpstr>
      <vt:lpstr>What are the uses of CSS pseudo-elements?</vt:lpstr>
      <vt:lpstr>PowerPoint Presentation</vt:lpstr>
      <vt:lpstr>PowerPoint Presentation</vt:lpstr>
      <vt:lpstr>The End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Beaudelaire Tsoungui Nzodoumkouo</dc:creator>
  <cp:lastModifiedBy>Beaudelaire Tsoungui Nzodoumkouo</cp:lastModifiedBy>
  <cp:revision>25</cp:revision>
  <dcterms:created xsi:type="dcterms:W3CDTF">2024-07-03T20:15:14Z</dcterms:created>
  <dcterms:modified xsi:type="dcterms:W3CDTF">2025-02-17T22:42:48Z</dcterms:modified>
</cp:coreProperties>
</file>