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37"/>
  </p:notesMasterIdLst>
  <p:sldIdLst>
    <p:sldId id="359" r:id="rId2"/>
    <p:sldId id="360" r:id="rId3"/>
    <p:sldId id="256" r:id="rId4"/>
    <p:sldId id="332" r:id="rId5"/>
    <p:sldId id="361" r:id="rId6"/>
    <p:sldId id="362" r:id="rId7"/>
    <p:sldId id="363" r:id="rId8"/>
    <p:sldId id="364" r:id="rId9"/>
    <p:sldId id="365" r:id="rId10"/>
    <p:sldId id="333" r:id="rId11"/>
    <p:sldId id="366" r:id="rId12"/>
    <p:sldId id="367" r:id="rId13"/>
    <p:sldId id="368" r:id="rId14"/>
    <p:sldId id="369" r:id="rId15"/>
    <p:sldId id="370" r:id="rId16"/>
    <p:sldId id="334" r:id="rId17"/>
    <p:sldId id="371" r:id="rId18"/>
    <p:sldId id="374" r:id="rId19"/>
    <p:sldId id="376" r:id="rId20"/>
    <p:sldId id="375" r:id="rId21"/>
    <p:sldId id="377" r:id="rId22"/>
    <p:sldId id="378" r:id="rId23"/>
    <p:sldId id="379" r:id="rId24"/>
    <p:sldId id="336" r:id="rId25"/>
    <p:sldId id="337" r:id="rId26"/>
    <p:sldId id="338" r:id="rId27"/>
    <p:sldId id="339" r:id="rId28"/>
    <p:sldId id="268" r:id="rId29"/>
    <p:sldId id="326" r:id="rId30"/>
    <p:sldId id="358" r:id="rId31"/>
    <p:sldId id="350" r:id="rId32"/>
    <p:sldId id="340" r:id="rId33"/>
    <p:sldId id="342" r:id="rId34"/>
    <p:sldId id="321" r:id="rId35"/>
    <p:sldId id="352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0"/>
    <p:restoredTop sz="94694"/>
  </p:normalViewPr>
  <p:slideViewPr>
    <p:cSldViewPr snapToGrid="0">
      <p:cViewPr varScale="1">
        <p:scale>
          <a:sx n="120" d="100"/>
          <a:sy n="120" d="100"/>
        </p:scale>
        <p:origin x="19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A3977-330C-C749-A412-CAF2C516749F}" type="datetimeFigureOut">
              <a:rPr lang="en-US" smtClean="0"/>
              <a:t>4/8/25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CB434-7F97-B94D-B6F5-34135E2B3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4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CB434-7F97-B94D-B6F5-34135E2B3E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29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CB434-7F97-B94D-B6F5-34135E2B3E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95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CB434-7F97-B94D-B6F5-34135E2B3E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04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8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E4FBA-CA1B-4548-AED5-0EEDC1678070}" type="datetime1">
              <a:rPr lang="en-CA" smtClean="0"/>
              <a:t>2025-04-08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0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C96B-5FA1-1843-834E-F82AF8339639}" type="datetime1">
              <a:rPr lang="en-CA" smtClean="0"/>
              <a:t>2025-04-08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9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17FC-604C-4342-B4A2-EF215C189631}" type="datetime1">
              <a:rPr lang="en-CA" smtClean="0"/>
              <a:t>2025-04-08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32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ED93C-0867-5B4C-BD7E-CBA2F02B2253}" type="datetime1">
              <a:rPr lang="en-CA" smtClean="0"/>
              <a:t>2025-04-08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11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4FBA8-65D9-9F44-836D-4C890C897FDC}" type="datetime1">
              <a:rPr lang="en-CA" smtClean="0"/>
              <a:t>2025-04-08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3D9A6-DFE9-BA41-AF37-E5888D6563A0}" type="datetime1">
              <a:rPr lang="en-CA" smtClean="0"/>
              <a:t>2025-04-08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6760-8378-B549-BF52-4013643D8590}" type="datetime1">
              <a:rPr lang="en-CA" smtClean="0"/>
              <a:t>2025-04-08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1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42DF-FBFC-2342-8266-91408255CDF1}" type="datetime1">
              <a:rPr lang="en-CA" smtClean="0"/>
              <a:t>2025-04-08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3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CF18-D632-3342-8BE4-0E13361784E8}" type="datetime1">
              <a:rPr lang="en-CA" smtClean="0"/>
              <a:t>2025-04-08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8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3827-7AB3-5544-A56E-2358178D3EE7}" type="datetime1">
              <a:rPr lang="en-CA" smtClean="0"/>
              <a:t>2025-04-08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7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F36CB-25C0-804D-8DC0-15B31B87879D}" type="datetime1">
              <a:rPr lang="en-CA" smtClean="0"/>
              <a:t>2025-04-08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9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15DE7B56-3966-EF4F-BE35-D8A2EB3D5D65}" type="datetime1">
              <a:rPr lang="en-CA" smtClean="0"/>
              <a:t>2025-04-08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70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ta.beaudelaire.ca/soen-287/tut12-exercis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CE45-AE19-FF75-5B29-EE68DE0B3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4945" y="1085727"/>
            <a:ext cx="3090987" cy="64688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Welcome To</a:t>
            </a:r>
            <a:endParaRPr lang="en-US" sz="3200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4C056623-3C0E-18C9-A9B2-00780E04E300}"/>
              </a:ext>
            </a:extLst>
          </p:cNvPr>
          <p:cNvSpPr>
            <a:spLocks/>
          </p:cNvSpPr>
          <p:nvPr/>
        </p:nvSpPr>
        <p:spPr>
          <a:xfrm>
            <a:off x="3801291" y="1678854"/>
            <a:ext cx="4500000" cy="3276000"/>
          </a:xfrm>
          <a:prstGeom prst="fram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CA1FD-1BA6-0E60-7270-1B01F18B5035}"/>
              </a:ext>
            </a:extLst>
          </p:cNvPr>
          <p:cNvSpPr txBox="1"/>
          <p:nvPr/>
        </p:nvSpPr>
        <p:spPr>
          <a:xfrm>
            <a:off x="4405969" y="5356774"/>
            <a:ext cx="3290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4"/>
                </a:solidFill>
              </a:rPr>
              <a:t>Tutorial #12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3DB8B1-5676-2380-5216-6370F8AA6015}"/>
              </a:ext>
            </a:extLst>
          </p:cNvPr>
          <p:cNvSpPr txBox="1"/>
          <p:nvPr/>
        </p:nvSpPr>
        <p:spPr>
          <a:xfrm>
            <a:off x="4230324" y="2593579"/>
            <a:ext cx="37313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Beaudelaire’s</a:t>
            </a:r>
            <a:endParaRPr lang="en-US" sz="4400" dirty="0"/>
          </a:p>
          <a:p>
            <a:r>
              <a:rPr lang="en-US" sz="4400" dirty="0"/>
              <a:t>Tutorial</a:t>
            </a:r>
          </a:p>
        </p:txBody>
      </p:sp>
    </p:spTree>
    <p:extLst>
      <p:ext uri="{BB962C8B-B14F-4D97-AF65-F5344CB8AC3E}">
        <p14:creationId xmlns:p14="http://schemas.microsoft.com/office/powerpoint/2010/main" val="2205951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58" y="62630"/>
            <a:ext cx="11136682" cy="2465396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Given </a:t>
            </a:r>
            <a:br>
              <a:rPr lang="en-CA" sz="4000" dirty="0"/>
            </a:br>
            <a:r>
              <a:rPr lang="en-CA" sz="4000" dirty="0"/>
              <a:t>const user = {username: “me”, password: “you”}</a:t>
            </a:r>
            <a:br>
              <a:rPr lang="en-CA" sz="4000" dirty="0"/>
            </a:br>
            <a:r>
              <a:rPr lang="en-CA" sz="4000" dirty="0"/>
              <a:t>what is the result of </a:t>
            </a:r>
            <a:br>
              <a:rPr lang="en-CA" sz="4000" dirty="0"/>
            </a:br>
            <a:r>
              <a:rPr lang="en-CA" sz="4000" dirty="0"/>
              <a:t>const {username, password} = user</a:t>
            </a:r>
            <a:br>
              <a:rPr lang="en-CA" sz="40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816" y="2370730"/>
            <a:ext cx="11486367" cy="2843049"/>
          </a:xfrm>
        </p:spPr>
        <p:txBody>
          <a:bodyPr anchor="ctr">
            <a:normAutofit/>
          </a:bodyPr>
          <a:lstStyle/>
          <a:p>
            <a:r>
              <a:rPr lang="en-US" dirty="0"/>
              <a:t>A. </a:t>
            </a:r>
            <a:r>
              <a:rPr lang="en-CA" dirty="0"/>
              <a:t>error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username = “me”, password = “you”</a:t>
            </a:r>
          </a:p>
          <a:p>
            <a:r>
              <a:rPr lang="en-US" dirty="0"/>
              <a:t>C. </a:t>
            </a:r>
            <a:r>
              <a:rPr lang="en-CA" dirty="0"/>
              <a:t>user get removed</a:t>
            </a:r>
          </a:p>
          <a:p>
            <a:r>
              <a:rPr lang="en-US" dirty="0"/>
              <a:t>D. </a:t>
            </a:r>
            <a:r>
              <a:rPr lang="en-CA" dirty="0"/>
              <a:t>none of the above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567D0-69E6-B221-DB5C-9E3C32BE9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6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58" y="2074327"/>
            <a:ext cx="11136682" cy="1377862"/>
          </a:xfrm>
        </p:spPr>
        <p:txBody>
          <a:bodyPr>
            <a:normAutofit/>
          </a:bodyPr>
          <a:lstStyle/>
          <a:p>
            <a:r>
              <a:rPr lang="en-CA" sz="4000" dirty="0"/>
              <a:t>1. user = {username: “me”, password: “you”, sex: “M”}</a:t>
            </a:r>
            <a:br>
              <a:rPr lang="en-CA" sz="4000" dirty="0"/>
            </a:br>
            <a:r>
              <a:rPr lang="en-CA" sz="4000" dirty="0"/>
              <a:t>2. </a:t>
            </a:r>
            <a:r>
              <a:rPr lang="en-CA" sz="4000" dirty="0" err="1"/>
              <a:t>user.sex</a:t>
            </a:r>
            <a:r>
              <a:rPr lang="en-CA" sz="4000" dirty="0"/>
              <a:t> = “M” 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816" y="3429000"/>
            <a:ext cx="11839184" cy="2843049"/>
          </a:xfrm>
        </p:spPr>
        <p:txBody>
          <a:bodyPr anchor="ctr">
            <a:normAutofit/>
          </a:bodyPr>
          <a:lstStyle/>
          <a:p>
            <a:r>
              <a:rPr lang="en-US" dirty="0"/>
              <a:t>A. </a:t>
            </a:r>
            <a:r>
              <a:rPr lang="en-CA" dirty="0"/>
              <a:t>error </a:t>
            </a:r>
          </a:p>
          <a:p>
            <a:r>
              <a:rPr lang="en-US" dirty="0"/>
              <a:t>B. </a:t>
            </a:r>
            <a:r>
              <a:rPr lang="en-CA" dirty="0"/>
              <a:t>user’s value is </a:t>
            </a:r>
            <a:r>
              <a:rPr lang="en-CA" sz="2800" dirty="0"/>
              <a:t>{username: “me”, password: “you”, sex: “M”} </a:t>
            </a:r>
          </a:p>
          <a:p>
            <a:r>
              <a:rPr lang="en-US" dirty="0"/>
              <a:t>C. </a:t>
            </a:r>
            <a:r>
              <a:rPr lang="en-CA" dirty="0"/>
              <a:t>user’s value is </a:t>
            </a:r>
            <a:r>
              <a:rPr lang="en-CA" sz="2800" dirty="0"/>
              <a:t>{username: “me”, password: “you”}</a:t>
            </a:r>
            <a:endParaRPr lang="en-CA" dirty="0"/>
          </a:p>
          <a:p>
            <a:r>
              <a:rPr lang="en-US" dirty="0"/>
              <a:t>D. </a:t>
            </a:r>
            <a:r>
              <a:rPr lang="en-CA" dirty="0"/>
              <a:t>none of the above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873A0-9667-3043-67A3-158009E24952}"/>
              </a:ext>
            </a:extLst>
          </p:cNvPr>
          <p:cNvSpPr txBox="1"/>
          <p:nvPr/>
        </p:nvSpPr>
        <p:spPr>
          <a:xfrm>
            <a:off x="1064365" y="158524"/>
            <a:ext cx="100632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4000" dirty="0">
                <a:latin typeface="+mj-lt"/>
                <a:ea typeface="+mj-ea"/>
                <a:cs typeface="+mj-cs"/>
              </a:rPr>
              <a:t>Given </a:t>
            </a:r>
            <a:br>
              <a:rPr lang="en-CA" sz="4000" dirty="0">
                <a:latin typeface="+mj-lt"/>
                <a:ea typeface="+mj-ea"/>
                <a:cs typeface="+mj-cs"/>
              </a:rPr>
            </a:br>
            <a:r>
              <a:rPr lang="en-CA" sz="4000" dirty="0">
                <a:latin typeface="+mj-lt"/>
                <a:ea typeface="+mj-ea"/>
                <a:cs typeface="+mj-cs"/>
              </a:rPr>
              <a:t>const user = {username: “me”, password: “you”}</a:t>
            </a:r>
            <a:br>
              <a:rPr lang="en-CA" sz="4000" dirty="0">
                <a:latin typeface="+mj-lt"/>
                <a:ea typeface="+mj-ea"/>
                <a:cs typeface="+mj-cs"/>
              </a:rPr>
            </a:br>
            <a:r>
              <a:rPr lang="en-CA" sz="4000" dirty="0">
                <a:latin typeface="+mj-lt"/>
                <a:ea typeface="+mj-ea"/>
                <a:cs typeface="+mj-cs"/>
              </a:rPr>
              <a:t>what is the correct answer for each scenario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D57DD8-2000-7AFF-5CB2-D86F394E8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89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58" y="2140764"/>
            <a:ext cx="11136682" cy="1377862"/>
          </a:xfrm>
        </p:spPr>
        <p:txBody>
          <a:bodyPr>
            <a:normAutofit fontScale="90000"/>
          </a:bodyPr>
          <a:lstStyle/>
          <a:p>
            <a:r>
              <a:rPr lang="en-CA" sz="4000" dirty="0"/>
              <a:t>1. user </a:t>
            </a:r>
            <a:r>
              <a:rPr lang="en-CA" sz="4000" dirty="0" err="1"/>
              <a:t>instanceof</a:t>
            </a:r>
            <a:r>
              <a:rPr lang="en-CA" sz="4000" dirty="0"/>
              <a:t> user</a:t>
            </a:r>
            <a:br>
              <a:rPr lang="en-CA" sz="4000" dirty="0"/>
            </a:br>
            <a:r>
              <a:rPr lang="en-CA" sz="4000" dirty="0"/>
              <a:t>2. user </a:t>
            </a:r>
            <a:r>
              <a:rPr lang="en-CA" sz="4000" dirty="0" err="1"/>
              <a:t>instanceof</a:t>
            </a:r>
            <a:r>
              <a:rPr lang="en-CA" sz="4000" dirty="0"/>
              <a:t> Object</a:t>
            </a:r>
            <a:br>
              <a:rPr lang="en-CA" sz="4000" dirty="0"/>
            </a:br>
            <a:r>
              <a:rPr lang="en-CA" sz="4000" dirty="0"/>
              <a:t>3. user </a:t>
            </a:r>
            <a:r>
              <a:rPr lang="en-CA" sz="4000" dirty="0" err="1"/>
              <a:t>instanceof</a:t>
            </a:r>
            <a:r>
              <a:rPr lang="en-CA" sz="4000" dirty="0"/>
              <a:t> </a:t>
            </a:r>
            <a:r>
              <a:rPr lang="en-CA" sz="4000" dirty="0" err="1"/>
              <a:t>BabyGirl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816" y="3429000"/>
            <a:ext cx="11839184" cy="2843049"/>
          </a:xfrm>
        </p:spPr>
        <p:txBody>
          <a:bodyPr anchor="ctr">
            <a:normAutofit/>
          </a:bodyPr>
          <a:lstStyle/>
          <a:p>
            <a:r>
              <a:rPr lang="en-US" dirty="0"/>
              <a:t>A. </a:t>
            </a:r>
            <a:r>
              <a:rPr lang="en-CA" dirty="0"/>
              <a:t>error </a:t>
            </a:r>
          </a:p>
          <a:p>
            <a:r>
              <a:rPr lang="en-US" dirty="0"/>
              <a:t>B. </a:t>
            </a:r>
            <a:r>
              <a:rPr lang="en-CA" dirty="0"/>
              <a:t>true </a:t>
            </a:r>
          </a:p>
          <a:p>
            <a:r>
              <a:rPr lang="en-US" dirty="0"/>
              <a:t>C. </a:t>
            </a:r>
            <a:r>
              <a:rPr lang="en-CA" dirty="0"/>
              <a:t>false </a:t>
            </a:r>
          </a:p>
          <a:p>
            <a:r>
              <a:rPr lang="en-US" dirty="0"/>
              <a:t>D. </a:t>
            </a:r>
            <a:r>
              <a:rPr lang="en-CA" dirty="0"/>
              <a:t>none of the above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873A0-9667-3043-67A3-158009E24952}"/>
              </a:ext>
            </a:extLst>
          </p:cNvPr>
          <p:cNvSpPr txBox="1"/>
          <p:nvPr/>
        </p:nvSpPr>
        <p:spPr>
          <a:xfrm>
            <a:off x="1064365" y="158524"/>
            <a:ext cx="100632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4000" dirty="0">
                <a:latin typeface="+mj-lt"/>
                <a:ea typeface="+mj-ea"/>
                <a:cs typeface="+mj-cs"/>
              </a:rPr>
              <a:t>Given </a:t>
            </a:r>
            <a:br>
              <a:rPr lang="en-CA" sz="4000" dirty="0">
                <a:latin typeface="+mj-lt"/>
                <a:ea typeface="+mj-ea"/>
                <a:cs typeface="+mj-cs"/>
              </a:rPr>
            </a:br>
            <a:r>
              <a:rPr lang="en-CA" sz="4000" dirty="0">
                <a:latin typeface="+mj-lt"/>
                <a:ea typeface="+mj-ea"/>
                <a:cs typeface="+mj-cs"/>
              </a:rPr>
              <a:t>const user = {username: “me”, password: “you”}</a:t>
            </a:r>
            <a:br>
              <a:rPr lang="en-CA" sz="4000" dirty="0">
                <a:latin typeface="+mj-lt"/>
                <a:ea typeface="+mj-ea"/>
                <a:cs typeface="+mj-cs"/>
              </a:rPr>
            </a:br>
            <a:r>
              <a:rPr lang="en-CA" sz="4000" dirty="0">
                <a:latin typeface="+mj-lt"/>
                <a:ea typeface="+mj-ea"/>
                <a:cs typeface="+mj-cs"/>
              </a:rPr>
              <a:t>what is the correct answer for each scenario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67F7C-719F-1DE9-A596-91046C76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89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supposed to be at (5)?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200 or above</a:t>
            </a:r>
          </a:p>
          <a:p>
            <a:r>
              <a:rPr lang="en-US" dirty="0"/>
              <a:t>B. </a:t>
            </a:r>
            <a:r>
              <a:rPr lang="en-CA" dirty="0"/>
              <a:t>300 or above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400 or above</a:t>
            </a:r>
          </a:p>
          <a:p>
            <a:r>
              <a:rPr lang="en-US" dirty="0"/>
              <a:t>D. </a:t>
            </a:r>
            <a:r>
              <a:rPr lang="en-CA" dirty="0"/>
              <a:t>500 or above</a:t>
            </a:r>
          </a:p>
          <a:p>
            <a:r>
              <a:rPr lang="en-CA" dirty="0"/>
              <a:t>E. none of the above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D5B62-14FB-19DF-9040-611D2C0FB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383" y="2087083"/>
            <a:ext cx="7772400" cy="38540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13BC1-E5E7-DEE9-D8CB-685694EF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27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supposed to be at (6)?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sz="2800" dirty="0"/>
              <a:t>' '</a:t>
            </a:r>
            <a:endParaRPr lang="en-CA" dirty="0"/>
          </a:p>
          <a:p>
            <a:r>
              <a:rPr lang="en-US" dirty="0"/>
              <a:t>B. </a:t>
            </a:r>
            <a:r>
              <a:rPr lang="en-CA" sz="2800" dirty="0"/>
              <a:t>':'</a:t>
            </a:r>
            <a:endParaRPr lang="en-US" dirty="0"/>
          </a:p>
          <a:p>
            <a:r>
              <a:rPr lang="en-US" dirty="0"/>
              <a:t>C. </a:t>
            </a:r>
            <a:r>
              <a:rPr lang="en-CA" sz="2800" dirty="0"/>
              <a:t>'/n'</a:t>
            </a:r>
            <a:endParaRPr lang="en-US" dirty="0"/>
          </a:p>
          <a:p>
            <a:r>
              <a:rPr lang="en-CA" dirty="0"/>
              <a:t>E. none of the above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D5B62-14FB-19DF-9040-611D2C0FB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383" y="2087083"/>
            <a:ext cx="7772400" cy="38540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5CD32-A9EE-8A69-70AB-E801A2D7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33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supposed to be at (7)?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sz="2800" dirty="0"/>
              <a:t>' '</a:t>
            </a:r>
            <a:endParaRPr lang="en-CA" dirty="0"/>
          </a:p>
          <a:p>
            <a:r>
              <a:rPr lang="en-US" dirty="0"/>
              <a:t>B. </a:t>
            </a:r>
            <a:r>
              <a:rPr lang="en-CA" sz="2800" dirty="0"/>
              <a:t>':'</a:t>
            </a:r>
            <a:endParaRPr lang="en-US" dirty="0"/>
          </a:p>
          <a:p>
            <a:r>
              <a:rPr lang="en-US" dirty="0"/>
              <a:t>C. </a:t>
            </a:r>
            <a:r>
              <a:rPr lang="en-CA" sz="2800" dirty="0"/>
              <a:t>'/n'</a:t>
            </a:r>
            <a:endParaRPr lang="en-US" dirty="0"/>
          </a:p>
          <a:p>
            <a:r>
              <a:rPr lang="en-CA" dirty="0"/>
              <a:t>E. none of the above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D5B62-14FB-19DF-9040-611D2C0FB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383" y="2087083"/>
            <a:ext cx="7772400" cy="38540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E5BD7-2B33-BD78-E506-75EC42C58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54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Answer true or false to do the following after doing</a:t>
            </a:r>
            <a:br>
              <a:rPr lang="en-CA" sz="4000" dirty="0"/>
            </a:br>
            <a:r>
              <a:rPr lang="en-CA" sz="4000" dirty="0"/>
              <a:t>const data = </a:t>
            </a:r>
            <a:r>
              <a:rPr lang="en-CA" sz="4000" dirty="0" err="1"/>
              <a:t>users.split</a:t>
            </a:r>
            <a:r>
              <a:rPr lang="en-CA" sz="4000" dirty="0"/>
              <a:t>(‘/n’)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8366"/>
            <a:ext cx="5161767" cy="3947330"/>
          </a:xfrm>
        </p:spPr>
        <p:txBody>
          <a:bodyPr anchor="ctr">
            <a:normAutofit/>
          </a:bodyPr>
          <a:lstStyle/>
          <a:p>
            <a:r>
              <a:rPr lang="en-US" dirty="0"/>
              <a:t>A. data is an array of strings 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B. data is an array of objects 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C. </a:t>
            </a:r>
            <a:r>
              <a:rPr lang="en-US" dirty="0" err="1"/>
              <a:t>but:uknow</a:t>
            </a:r>
            <a:r>
              <a:rPr lang="en-US" dirty="0"/>
              <a:t> is is one of the elements in data 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D. </a:t>
            </a:r>
            <a:r>
              <a:rPr lang="en-CA" dirty="0"/>
              <a:t>data is a string 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69A82F-140B-40C8-AB8B-E171F938B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43407"/>
            <a:ext cx="5720653" cy="286032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BC7CC-4467-449A-B8B7-FD73B8905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71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supposed to be at (8)?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2375291"/>
            <a:ext cx="4949222" cy="3979811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Username already exists.</a:t>
            </a:r>
          </a:p>
          <a:p>
            <a:r>
              <a:rPr lang="en-US" dirty="0"/>
              <a:t>B. </a:t>
            </a:r>
            <a:r>
              <a:rPr lang="en-CA" dirty="0"/>
              <a:t>Account created successfully.</a:t>
            </a:r>
            <a:endParaRPr lang="en-US" dirty="0"/>
          </a:p>
          <a:p>
            <a:r>
              <a:rPr lang="en-US" dirty="0"/>
              <a:t>C. </a:t>
            </a:r>
            <a:r>
              <a:rPr lang="en-CA" sz="2800" dirty="0"/>
              <a:t>Password already taken</a:t>
            </a:r>
            <a:endParaRPr lang="en-US" dirty="0"/>
          </a:p>
          <a:p>
            <a:r>
              <a:rPr lang="en-CA" dirty="0"/>
              <a:t>D. Password does not match</a:t>
            </a:r>
          </a:p>
          <a:p>
            <a:r>
              <a:rPr lang="en-CA" dirty="0"/>
              <a:t>E. None of the above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002C3-82C3-4A9A-B1BA-A1DBA0860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405" y="2643644"/>
            <a:ext cx="6943595" cy="34431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4B27D-0486-492B-7EB0-325E42C8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3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supposed to be at (9)?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2375291"/>
            <a:ext cx="4949222" cy="3979811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Username already exists.</a:t>
            </a:r>
          </a:p>
          <a:p>
            <a:r>
              <a:rPr lang="en-US" dirty="0"/>
              <a:t>B. </a:t>
            </a:r>
            <a:r>
              <a:rPr lang="en-CA" dirty="0"/>
              <a:t>Account created successfully.</a:t>
            </a:r>
            <a:endParaRPr lang="en-US" dirty="0"/>
          </a:p>
          <a:p>
            <a:r>
              <a:rPr lang="en-US" dirty="0"/>
              <a:t>C. </a:t>
            </a:r>
            <a:r>
              <a:rPr lang="en-CA" sz="2800" dirty="0"/>
              <a:t>Password already taken</a:t>
            </a:r>
            <a:endParaRPr lang="en-US" dirty="0"/>
          </a:p>
          <a:p>
            <a:r>
              <a:rPr lang="en-CA" dirty="0"/>
              <a:t>D. Password does not match</a:t>
            </a:r>
          </a:p>
          <a:p>
            <a:r>
              <a:rPr lang="en-CA" dirty="0"/>
              <a:t>E. None of the above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002C3-82C3-4A9A-B1BA-A1DBA0860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405" y="2643644"/>
            <a:ext cx="6943595" cy="34431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96999-3956-AD92-317F-2A54F3DF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62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supposed to be at (10)?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2375291"/>
            <a:ext cx="4949222" cy="3979811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u[1] === password</a:t>
            </a:r>
          </a:p>
          <a:p>
            <a:r>
              <a:rPr lang="en-US" dirty="0"/>
              <a:t>B. </a:t>
            </a:r>
            <a:r>
              <a:rPr lang="en-CA" dirty="0"/>
              <a:t>u[0] === username </a:t>
            </a:r>
          </a:p>
          <a:p>
            <a:r>
              <a:rPr lang="en-US" dirty="0"/>
              <a:t>C. u =&gt; </a:t>
            </a:r>
            <a:r>
              <a:rPr lang="en-CA" dirty="0"/>
              <a:t>u[0]</a:t>
            </a:r>
            <a:endParaRPr lang="en-US" dirty="0"/>
          </a:p>
          <a:p>
            <a:r>
              <a:rPr lang="en-CA" dirty="0"/>
              <a:t>D. u =&gt; u[0] === username</a:t>
            </a:r>
          </a:p>
          <a:p>
            <a:r>
              <a:rPr lang="en-CA" dirty="0"/>
              <a:t>E. None of the above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F6A318-891D-085E-BD7C-E111E2BED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782" y="2580362"/>
            <a:ext cx="7062747" cy="35021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B7636-7690-AD51-210F-8A0705E7B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67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CE45-AE19-FF75-5B29-EE68DE0B3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519" y="1771650"/>
            <a:ext cx="7567613" cy="3005412"/>
          </a:xfrm>
        </p:spPr>
        <p:txBody>
          <a:bodyPr>
            <a:normAutofit/>
          </a:bodyPr>
          <a:lstStyle/>
          <a:p>
            <a:r>
              <a:rPr lang="en-US" sz="6600" dirty="0"/>
              <a:t>Please put your phone on silent mode to avoid interruptions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5D5B5-1608-2EFE-94A8-D696F15DC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675" y="1287963"/>
            <a:ext cx="3614738" cy="4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72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391"/>
            <a:ext cx="6951944" cy="172672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supposed to be at f(1)?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2375291"/>
            <a:ext cx="4949222" cy="3979811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partials</a:t>
            </a:r>
          </a:p>
          <a:p>
            <a:r>
              <a:rPr lang="en-US" dirty="0"/>
              <a:t>B. </a:t>
            </a:r>
            <a:r>
              <a:rPr lang="en-CA" dirty="0"/>
              <a:t>root</a:t>
            </a:r>
          </a:p>
          <a:p>
            <a:r>
              <a:rPr lang="en-US" dirty="0"/>
              <a:t>C. </a:t>
            </a:r>
            <a:r>
              <a:rPr lang="fr-FR" dirty="0" err="1"/>
              <a:t>webroot</a:t>
            </a:r>
            <a:endParaRPr lang="en-US" dirty="0"/>
          </a:p>
          <a:p>
            <a:r>
              <a:rPr lang="en-CA" dirty="0"/>
              <a:t>D. public</a:t>
            </a:r>
          </a:p>
          <a:p>
            <a:r>
              <a:rPr lang="en-CA" dirty="0"/>
              <a:t>E. None of the above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938BE7-2752-268A-CC4A-8B1703DD3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944" y="12700"/>
            <a:ext cx="5240055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778A1-88DE-7FFB-2A77-551BAE4AB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3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391"/>
            <a:ext cx="6951944" cy="172672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supposed to be at f(2)?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2375291"/>
            <a:ext cx="4949222" cy="3979811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dirty="0" err="1"/>
              <a:t>header.html</a:t>
            </a:r>
            <a:endParaRPr lang="en-CA" dirty="0"/>
          </a:p>
          <a:p>
            <a:r>
              <a:rPr lang="en-US" dirty="0"/>
              <a:t>B. </a:t>
            </a:r>
            <a:r>
              <a:rPr lang="en-CA" dirty="0" err="1"/>
              <a:t>header.ejs</a:t>
            </a:r>
            <a:endParaRPr lang="en-CA" dirty="0"/>
          </a:p>
          <a:p>
            <a:r>
              <a:rPr lang="en-US" dirty="0"/>
              <a:t>C. </a:t>
            </a:r>
            <a:r>
              <a:rPr lang="fr-FR" dirty="0" err="1"/>
              <a:t>index.html</a:t>
            </a:r>
            <a:endParaRPr lang="en-US" dirty="0"/>
          </a:p>
          <a:p>
            <a:r>
              <a:rPr lang="en-CA" dirty="0"/>
              <a:t>D. </a:t>
            </a:r>
            <a:r>
              <a:rPr lang="en-CA" dirty="0" err="1"/>
              <a:t>footer.html</a:t>
            </a:r>
            <a:endParaRPr lang="en-CA" dirty="0"/>
          </a:p>
          <a:p>
            <a:r>
              <a:rPr lang="en-CA" dirty="0"/>
              <a:t>E. None of the above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938BE7-2752-268A-CC4A-8B1703DD3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944" y="12700"/>
            <a:ext cx="5240055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0D6E4-31BE-1344-360F-4FB76B872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85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391"/>
            <a:ext cx="6951944" cy="172672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supposed to be at f(4)?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2375291"/>
            <a:ext cx="4949222" cy="3979811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dirty="0" err="1"/>
              <a:t>header.html</a:t>
            </a:r>
            <a:endParaRPr lang="en-CA" dirty="0"/>
          </a:p>
          <a:p>
            <a:r>
              <a:rPr lang="en-US" dirty="0"/>
              <a:t>B. </a:t>
            </a:r>
            <a:r>
              <a:rPr lang="en-CA" dirty="0" err="1"/>
              <a:t>header.ejs</a:t>
            </a:r>
            <a:endParaRPr lang="en-CA" dirty="0"/>
          </a:p>
          <a:p>
            <a:r>
              <a:rPr lang="en-US" dirty="0"/>
              <a:t>C. </a:t>
            </a:r>
            <a:r>
              <a:rPr lang="fr-FR" dirty="0" err="1"/>
              <a:t>home.html</a:t>
            </a:r>
            <a:endParaRPr lang="en-US" dirty="0"/>
          </a:p>
          <a:p>
            <a:r>
              <a:rPr lang="en-CA" dirty="0"/>
              <a:t>D. </a:t>
            </a:r>
            <a:r>
              <a:rPr lang="en-CA" dirty="0" err="1"/>
              <a:t>footer.html</a:t>
            </a:r>
            <a:endParaRPr lang="en-CA" dirty="0"/>
          </a:p>
          <a:p>
            <a:r>
              <a:rPr lang="en-CA" dirty="0"/>
              <a:t>E. None of the above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938BE7-2752-268A-CC4A-8B1703DD3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944" y="12700"/>
            <a:ext cx="5240055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4C5B7-CDD5-2A24-2EF9-6B234D264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3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391"/>
            <a:ext cx="6951944" cy="172672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Where else should be place the </a:t>
            </a:r>
            <a:r>
              <a:rPr lang="en-CA" sz="4000" dirty="0" err="1"/>
              <a:t>users.txt</a:t>
            </a:r>
            <a:r>
              <a:rPr lang="en-CA" sz="4000" dirty="0"/>
              <a:t> if we don’t have a data folder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2375291"/>
            <a:ext cx="4949222" cy="3979811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views</a:t>
            </a:r>
          </a:p>
          <a:p>
            <a:r>
              <a:rPr lang="en-US" dirty="0"/>
              <a:t>B. </a:t>
            </a:r>
            <a:r>
              <a:rPr lang="en-CA" dirty="0" err="1"/>
              <a:t>RateMyTA</a:t>
            </a:r>
            <a:endParaRPr lang="en-CA" dirty="0"/>
          </a:p>
          <a:p>
            <a:r>
              <a:rPr lang="en-US" dirty="0"/>
              <a:t>C. </a:t>
            </a:r>
            <a:r>
              <a:rPr lang="fr-FR" dirty="0"/>
              <a:t>public</a:t>
            </a:r>
            <a:endParaRPr lang="en-US" dirty="0"/>
          </a:p>
          <a:p>
            <a:r>
              <a:rPr lang="en-CA" dirty="0"/>
              <a:t>D. None of the above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938BE7-2752-268A-CC4A-8B1703DD3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944" y="12700"/>
            <a:ext cx="5240055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7F064-CB9C-18BB-6C3D-EB524729A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02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of the following is NOT a common use for cookies?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75" y="2007476"/>
            <a:ext cx="8105384" cy="394733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</a:t>
            </a:r>
            <a:r>
              <a:rPr lang="en-CA" sz="2400" dirty="0"/>
              <a:t>Session management</a:t>
            </a:r>
          </a:p>
          <a:p>
            <a:r>
              <a:rPr lang="en-US" sz="2400" dirty="0"/>
              <a:t>B. </a:t>
            </a:r>
            <a:r>
              <a:rPr lang="en-CA" sz="2400" dirty="0"/>
              <a:t>Personalization</a:t>
            </a:r>
          </a:p>
          <a:p>
            <a:r>
              <a:rPr lang="en-US" sz="2400" dirty="0"/>
              <a:t>C. </a:t>
            </a:r>
            <a:r>
              <a:rPr lang="en-CA" sz="2400" dirty="0"/>
              <a:t>Tracking</a:t>
            </a:r>
          </a:p>
          <a:p>
            <a:r>
              <a:rPr lang="en-US" sz="2400" dirty="0"/>
              <a:t>D. </a:t>
            </a:r>
            <a:r>
              <a:rPr lang="en-CA" sz="2400" dirty="0"/>
              <a:t>Storing large amounts of data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67853-43E3-85DC-71BF-1F2A1EAF8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06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Node.js module is used for file system operations?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fr-FR" dirty="0"/>
              <a:t>file</a:t>
            </a:r>
            <a:endParaRPr lang="en-US" dirty="0"/>
          </a:p>
          <a:p>
            <a:r>
              <a:rPr lang="en-US" dirty="0"/>
              <a:t>B. </a:t>
            </a:r>
            <a:r>
              <a:rPr lang="fr-FR" dirty="0" err="1"/>
              <a:t>fs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 err="1"/>
              <a:t>fileSystem</a:t>
            </a:r>
            <a:endParaRPr lang="en-CA" dirty="0"/>
          </a:p>
          <a:p>
            <a:r>
              <a:rPr lang="en-US" dirty="0"/>
              <a:t>D. </a:t>
            </a:r>
            <a:r>
              <a:rPr lang="en-CA" dirty="0"/>
              <a:t>io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2D42D-472B-4849-68BE-501D2F1DE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60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does it mean for HTTP to be stateless?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The server remembers the client’s state between requests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Each request is treated as an independent transaction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The client stores all session information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The server keeps track of user sessions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DB900-A060-634D-48C7-8C005B173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83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810"/>
            <a:ext cx="12192000" cy="164993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CA" sz="4000" dirty="0"/>
              <a:t> What is a cookie in web development?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A server-side storage mechanism</a:t>
            </a:r>
          </a:p>
          <a:p>
            <a:r>
              <a:rPr lang="en-US" dirty="0"/>
              <a:t>B. </a:t>
            </a:r>
            <a:r>
              <a:rPr lang="en-CA" dirty="0"/>
              <a:t>A name/value pair passed between a browser and a server</a:t>
            </a:r>
          </a:p>
          <a:p>
            <a:r>
              <a:rPr lang="en-US" dirty="0"/>
              <a:t>C. </a:t>
            </a:r>
            <a:r>
              <a:rPr lang="en-CA" dirty="0"/>
              <a:t>A client-side script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An HTML element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E2CAA-E488-2B55-2DF0-23F89D44D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61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D35DEC-0719-6BBF-132A-BF5E0659D4FD}"/>
              </a:ext>
            </a:extLst>
          </p:cNvPr>
          <p:cNvSpPr txBox="1">
            <a:spLocks/>
          </p:cNvSpPr>
          <p:nvPr/>
        </p:nvSpPr>
        <p:spPr>
          <a:xfrm>
            <a:off x="838200" y="87698"/>
            <a:ext cx="10515600" cy="164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/>
              <a:t>Where are cookies stored?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BC3583-3690-DFB2-9B92-F37654F9DDCE}"/>
              </a:ext>
            </a:extLst>
          </p:cNvPr>
          <p:cNvSpPr txBox="1">
            <a:spLocks/>
          </p:cNvSpPr>
          <p:nvPr/>
        </p:nvSpPr>
        <p:spPr>
          <a:xfrm>
            <a:off x="739036" y="1603332"/>
            <a:ext cx="10767164" cy="4726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A. </a:t>
            </a:r>
            <a:r>
              <a:rPr lang="en-CA" dirty="0"/>
              <a:t>On the server</a:t>
            </a:r>
          </a:p>
          <a:p>
            <a:r>
              <a:rPr lang="en-US" dirty="0"/>
              <a:t>B. </a:t>
            </a:r>
            <a:r>
              <a:rPr lang="en-CA" dirty="0"/>
              <a:t>On the client’s device</a:t>
            </a:r>
          </a:p>
          <a:p>
            <a:r>
              <a:rPr lang="en-US" dirty="0"/>
              <a:t>C. </a:t>
            </a:r>
            <a:r>
              <a:rPr lang="en-CA" dirty="0"/>
              <a:t>In the browser’s cache</a:t>
            </a:r>
          </a:p>
          <a:p>
            <a:r>
              <a:rPr lang="en-US" dirty="0"/>
              <a:t>D. </a:t>
            </a:r>
            <a:r>
              <a:rPr lang="en-CA" dirty="0"/>
              <a:t>In the server’s memory.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00C71-E4C1-8EF5-2537-356B1E04D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27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D35DEC-0719-6BBF-132A-BF5E0659D4FD}"/>
              </a:ext>
            </a:extLst>
          </p:cNvPr>
          <p:cNvSpPr txBox="1">
            <a:spLocks/>
          </p:cNvSpPr>
          <p:nvPr/>
        </p:nvSpPr>
        <p:spPr>
          <a:xfrm>
            <a:off x="0" y="87698"/>
            <a:ext cx="12192000" cy="164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600" dirty="0"/>
              <a:t>Where are sessions stored in a typical web application?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BC3583-3690-DFB2-9B92-F37654F9DDCE}"/>
              </a:ext>
            </a:extLst>
          </p:cNvPr>
          <p:cNvSpPr txBox="1">
            <a:spLocks/>
          </p:cNvSpPr>
          <p:nvPr/>
        </p:nvSpPr>
        <p:spPr>
          <a:xfrm>
            <a:off x="187890" y="1603332"/>
            <a:ext cx="12004110" cy="4726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A. </a:t>
            </a:r>
            <a:r>
              <a:rPr lang="en-CA" dirty="0"/>
              <a:t>On the client’s device</a:t>
            </a:r>
          </a:p>
          <a:p>
            <a:r>
              <a:rPr lang="en-US" dirty="0"/>
              <a:t>B.</a:t>
            </a:r>
            <a:r>
              <a:rPr lang="en-CA" dirty="0"/>
              <a:t> In the browser’s cache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On the server</a:t>
            </a:r>
          </a:p>
          <a:p>
            <a:r>
              <a:rPr lang="en-US" dirty="0"/>
              <a:t>D. </a:t>
            </a:r>
            <a:r>
              <a:rPr lang="en-CA" dirty="0"/>
              <a:t>In the database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083EA-A758-B2D2-5FF5-CF079C35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76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99C26-A4E5-4C18-510C-4AEB54162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45488"/>
            <a:ext cx="12191999" cy="1967024"/>
          </a:xfrm>
        </p:spPr>
        <p:txBody>
          <a:bodyPr>
            <a:normAutofit/>
          </a:bodyPr>
          <a:lstStyle/>
          <a:p>
            <a:r>
              <a:rPr lang="en-CA" sz="4400" dirty="0"/>
              <a:t>The following questions are based on the Exercise code available at </a:t>
            </a:r>
            <a:br>
              <a:rPr lang="en-CA" sz="4400" dirty="0"/>
            </a:br>
            <a:r>
              <a:rPr lang="en-CA" sz="4400" dirty="0">
                <a:hlinkClick r:id="rId2"/>
              </a:rPr>
              <a:t>https://ta.beaudelaire.ca/soen-287/tut12-exercise</a:t>
            </a:r>
            <a:endParaRPr lang="en-US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8DEAC2-A989-F894-E50F-6F8933A15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44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D35DEC-0719-6BBF-132A-BF5E0659D4FD}"/>
              </a:ext>
            </a:extLst>
          </p:cNvPr>
          <p:cNvSpPr txBox="1">
            <a:spLocks/>
          </p:cNvSpPr>
          <p:nvPr/>
        </p:nvSpPr>
        <p:spPr>
          <a:xfrm>
            <a:off x="0" y="87698"/>
            <a:ext cx="12192000" cy="164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600" dirty="0"/>
              <a:t>What is a key advantage of using sessions over cookies?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BC3583-3690-DFB2-9B92-F37654F9DDCE}"/>
              </a:ext>
            </a:extLst>
          </p:cNvPr>
          <p:cNvSpPr txBox="1">
            <a:spLocks/>
          </p:cNvSpPr>
          <p:nvPr/>
        </p:nvSpPr>
        <p:spPr>
          <a:xfrm>
            <a:off x="187890" y="1603332"/>
            <a:ext cx="12004110" cy="4726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A. </a:t>
            </a:r>
            <a:r>
              <a:rPr lang="en-CA" dirty="0"/>
              <a:t>They are stored on the client-side</a:t>
            </a:r>
          </a:p>
          <a:p>
            <a:r>
              <a:rPr lang="en-US" dirty="0"/>
              <a:t>B.</a:t>
            </a:r>
            <a:r>
              <a:rPr lang="en-CA" dirty="0"/>
              <a:t> They provide better security for sensitive information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They are easier to implement</a:t>
            </a:r>
          </a:p>
          <a:p>
            <a:r>
              <a:rPr lang="en-US" dirty="0"/>
              <a:t>D. </a:t>
            </a:r>
            <a:r>
              <a:rPr lang="en-CA" dirty="0"/>
              <a:t>They can store larger amounts of data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0337F5-5BDD-103F-1AF5-C09EE6ED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44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package is commonly used for session management in </a:t>
            </a:r>
            <a:r>
              <a:rPr lang="en-CA" sz="4000" dirty="0" err="1"/>
              <a:t>Express.js</a:t>
            </a:r>
            <a:r>
              <a:rPr lang="en-CA" sz="4000" dirty="0"/>
              <a:t>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015058"/>
            <a:ext cx="6289507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express-session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session-manager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cookie-session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express-cookie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687A5-3FB4-0597-38AD-32C783A6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89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method is used to read and write data respectively to a text file in Node.js?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015058"/>
            <a:ext cx="6289507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dirty="0" err="1"/>
              <a:t>fs.read</a:t>
            </a:r>
            <a:r>
              <a:rPr lang="en-CA" dirty="0"/>
              <a:t>(), </a:t>
            </a:r>
            <a:r>
              <a:rPr lang="en-CA" dirty="0" err="1"/>
              <a:t>fs.write</a:t>
            </a:r>
            <a:r>
              <a:rPr lang="en-CA" dirty="0"/>
              <a:t>()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 err="1"/>
              <a:t>fs.readFile</a:t>
            </a:r>
            <a:r>
              <a:rPr lang="en-CA" dirty="0"/>
              <a:t>(), </a:t>
            </a:r>
            <a:r>
              <a:rPr lang="en-CA" dirty="0" err="1"/>
              <a:t>fs.writeFile</a:t>
            </a:r>
            <a:r>
              <a:rPr lang="en-CA" dirty="0"/>
              <a:t>()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 err="1"/>
              <a:t>fs.getFile</a:t>
            </a:r>
            <a:r>
              <a:rPr lang="en-CA" dirty="0"/>
              <a:t>(), </a:t>
            </a:r>
            <a:r>
              <a:rPr lang="en-CA" dirty="0" err="1"/>
              <a:t>fs.setFile</a:t>
            </a:r>
            <a:r>
              <a:rPr lang="en-CA" dirty="0"/>
              <a:t>()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 err="1"/>
              <a:t>fs.open</a:t>
            </a:r>
            <a:r>
              <a:rPr lang="en-CA" dirty="0"/>
              <a:t>(), </a:t>
            </a:r>
            <a:r>
              <a:rPr lang="en-CA" dirty="0" err="1"/>
              <a:t>fs.open</a:t>
            </a:r>
            <a:r>
              <a:rPr lang="en-CA" dirty="0"/>
              <a:t>()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F1186-20C4-9B34-CC71-1E7F0AF58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33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of the following is/false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792608" cy="4047538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/>
              <a:t>A.</a:t>
            </a:r>
            <a:r>
              <a:rPr lang="en-CA" dirty="0"/>
              <a:t> After a user typed “A” into a text field (no other action), the change event does not trigger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The title can be an attribute for any tag</a:t>
            </a:r>
          </a:p>
          <a:p>
            <a:r>
              <a:rPr lang="en-US" dirty="0"/>
              <a:t>C. </a:t>
            </a:r>
            <a:r>
              <a:rPr lang="en-CA" dirty="0"/>
              <a:t>When a mouse moves on a client area of a browser window, multiple events are triggered</a:t>
            </a:r>
          </a:p>
          <a:p>
            <a:r>
              <a:rPr lang="en-US" dirty="0"/>
              <a:t>D. </a:t>
            </a:r>
            <a:r>
              <a:rPr lang="en-CA" dirty="0"/>
              <a:t>Cookie can be used to identify a user</a:t>
            </a:r>
          </a:p>
          <a:p>
            <a:r>
              <a:rPr lang="en-CA" dirty="0"/>
              <a:t>E. Session variables are removed when the session is removed</a:t>
            </a:r>
          </a:p>
          <a:p>
            <a:r>
              <a:rPr lang="en-CA" dirty="0"/>
              <a:t>F. Session ID can be stored as a cookie</a:t>
            </a:r>
          </a:p>
          <a:p>
            <a:r>
              <a:rPr lang="en-CA" dirty="0"/>
              <a:t>G. Session ID can be initialized by the Web server or by the Web browser</a:t>
            </a:r>
            <a:endParaRPr lang="en-CA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6C4C-F5BB-D0AE-134B-7681AE1A4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46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5094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purpose of middleware in </a:t>
            </a:r>
            <a:r>
              <a:rPr lang="en-CA" sz="4000" dirty="0" err="1"/>
              <a:t>Express.js</a:t>
            </a:r>
            <a:r>
              <a:rPr lang="en-CA" sz="4000" dirty="0"/>
              <a:t>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10" y="1768946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To handle routing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To process incoming requests before they are handled by the route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To create HTTP servers</a:t>
            </a:r>
          </a:p>
          <a:p>
            <a:r>
              <a:rPr lang="en-US" dirty="0"/>
              <a:t>D. </a:t>
            </a:r>
            <a:r>
              <a:rPr lang="en-CA" dirty="0"/>
              <a:t>To manage database connections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ACAE9-4B36-AAA5-510A-DF8F2303F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00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x_12m54s (audio-joiner.com).mp3">
            <a:hlinkClick r:id="" action="ppaction://media"/>
            <a:extLst>
              <a:ext uri="{FF2B5EF4-FFF2-40B4-BE49-F238E27FC236}">
                <a16:creationId xmlns:a16="http://schemas.microsoft.com/office/drawing/2014/main" id="{DCEBBD77-83D8-5885-1DBF-336DFD536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25" y="128588"/>
            <a:ext cx="500063" cy="50006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6885E51-0463-62A3-6C45-D3379081E684}"/>
              </a:ext>
            </a:extLst>
          </p:cNvPr>
          <p:cNvSpPr txBox="1">
            <a:spLocks/>
          </p:cNvSpPr>
          <p:nvPr/>
        </p:nvSpPr>
        <p:spPr>
          <a:xfrm>
            <a:off x="0" y="2677438"/>
            <a:ext cx="12191999" cy="15031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CA" sz="5400" dirty="0"/>
              <a:t>Q&amp;A about the course material </a:t>
            </a:r>
          </a:p>
        </p:txBody>
      </p:sp>
    </p:spTree>
    <p:extLst>
      <p:ext uri="{BB962C8B-B14F-4D97-AF65-F5344CB8AC3E}">
        <p14:creationId xmlns:p14="http://schemas.microsoft.com/office/powerpoint/2010/main" val="376549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913" y="208983"/>
            <a:ext cx="12192000" cy="198120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When a user enters '</a:t>
            </a:r>
            <a:r>
              <a:rPr lang="en-CA" sz="4000" dirty="0" err="1"/>
              <a:t>beaudelaire</a:t>
            </a:r>
            <a:r>
              <a:rPr lang="en-CA" sz="4000" dirty="0"/>
              <a:t>' and 'dtury42ZEG2' into the 'username’ and 'password' field and submits the form using the HTTP GET method, what is the resulting query string appended to the URL?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32" y="4395041"/>
            <a:ext cx="11287391" cy="2225875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username=</a:t>
            </a:r>
            <a:r>
              <a:rPr lang="en-CA" sz="2800" dirty="0"/>
              <a:t> </a:t>
            </a:r>
            <a:r>
              <a:rPr lang="en-CA" sz="2800" dirty="0" err="1"/>
              <a:t>beaudelaire</a:t>
            </a:r>
            <a:r>
              <a:rPr lang="en-CA" dirty="0" err="1"/>
              <a:t>&amp;password</a:t>
            </a:r>
            <a:r>
              <a:rPr lang="en-CA" dirty="0"/>
              <a:t>=</a:t>
            </a:r>
            <a:r>
              <a:rPr lang="en-CA" sz="2800" dirty="0"/>
              <a:t>dtury42ZEG2</a:t>
            </a:r>
            <a:endParaRPr lang="en-CA" dirty="0"/>
          </a:p>
          <a:p>
            <a:r>
              <a:rPr lang="en-US" dirty="0"/>
              <a:t>B. </a:t>
            </a:r>
            <a:r>
              <a:rPr lang="en-CA" dirty="0"/>
              <a:t>user=</a:t>
            </a:r>
            <a:r>
              <a:rPr lang="en-CA" sz="2800" dirty="0" err="1"/>
              <a:t>beaudelaire</a:t>
            </a:r>
            <a:r>
              <a:rPr lang="en-CA" sz="2800" dirty="0"/>
              <a:t> </a:t>
            </a:r>
            <a:r>
              <a:rPr lang="en-CA" dirty="0"/>
              <a:t>&amp;</a:t>
            </a:r>
            <a:r>
              <a:rPr lang="en-CA" dirty="0" err="1"/>
              <a:t>pwd</a:t>
            </a:r>
            <a:r>
              <a:rPr lang="en-CA" dirty="0"/>
              <a:t>=</a:t>
            </a:r>
            <a:r>
              <a:rPr lang="en-CA" sz="2800" dirty="0"/>
              <a:t>dtury42ZEG2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?user=</a:t>
            </a:r>
            <a:r>
              <a:rPr lang="en-CA" sz="2800" dirty="0" err="1"/>
              <a:t>beaudelaire</a:t>
            </a:r>
            <a:r>
              <a:rPr lang="en-CA" dirty="0" err="1"/>
              <a:t>:password</a:t>
            </a:r>
            <a:r>
              <a:rPr lang="en-CA" dirty="0"/>
              <a:t>=</a:t>
            </a:r>
            <a:r>
              <a:rPr lang="en-CA" sz="2800" dirty="0"/>
              <a:t>dtury42ZEG2</a:t>
            </a:r>
            <a:endParaRPr lang="en-CA" dirty="0"/>
          </a:p>
          <a:p>
            <a:r>
              <a:rPr lang="en-US" dirty="0"/>
              <a:t>D. </a:t>
            </a:r>
            <a:r>
              <a:rPr lang="en-CA" dirty="0"/>
              <a:t>user=</a:t>
            </a:r>
            <a:r>
              <a:rPr lang="en-CA" sz="2800" dirty="0" err="1"/>
              <a:t>beaudelaire</a:t>
            </a:r>
            <a:r>
              <a:rPr lang="en-CA" dirty="0" err="1"/>
              <a:t>:password</a:t>
            </a:r>
            <a:r>
              <a:rPr lang="en-CA" dirty="0"/>
              <a:t>=</a:t>
            </a:r>
            <a:r>
              <a:rPr lang="en-CA" sz="2800" dirty="0"/>
              <a:t>dtury42ZEG2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85C9F-F53B-3ED5-DE0E-54E64A789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320" y="1851079"/>
            <a:ext cx="4451747" cy="22258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BEE20-835B-27B8-0742-5411C65DC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57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Where in the request is the query string?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request body</a:t>
            </a:r>
          </a:p>
          <a:p>
            <a:r>
              <a:rPr lang="en-US" dirty="0"/>
              <a:t>B. </a:t>
            </a:r>
            <a:r>
              <a:rPr lang="en-CA" dirty="0"/>
              <a:t>in an attached file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request header</a:t>
            </a:r>
          </a:p>
          <a:p>
            <a:r>
              <a:rPr lang="en-US" dirty="0"/>
              <a:t>D. </a:t>
            </a:r>
            <a:r>
              <a:rPr lang="en-CA" dirty="0"/>
              <a:t>nowhere to be found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D2C53-30E8-A128-121D-94A0313EA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25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supposed to be at (1)?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GET</a:t>
            </a:r>
          </a:p>
          <a:p>
            <a:r>
              <a:rPr lang="en-US" dirty="0"/>
              <a:t>B. </a:t>
            </a:r>
            <a:r>
              <a:rPr lang="en-CA" dirty="0"/>
              <a:t>PUT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POST</a:t>
            </a:r>
          </a:p>
          <a:p>
            <a:r>
              <a:rPr lang="en-US" dirty="0"/>
              <a:t>D. </a:t>
            </a:r>
            <a:r>
              <a:rPr lang="en-CA" dirty="0"/>
              <a:t>UPDATE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B6331-A6F6-262F-3ED9-547040171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607" y="2169131"/>
            <a:ext cx="7772400" cy="432440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241DA-7F5C-AE4D-9A24-4A36E73D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6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supposed to be at (2)?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dirty="0" err="1"/>
              <a:t>home.ejs</a:t>
            </a:r>
            <a:endParaRPr lang="en-CA" dirty="0"/>
          </a:p>
          <a:p>
            <a:r>
              <a:rPr lang="en-US" dirty="0"/>
              <a:t>B. </a:t>
            </a:r>
            <a:r>
              <a:rPr lang="en-CA" dirty="0" err="1"/>
              <a:t>home.html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 err="1"/>
              <a:t>main.js</a:t>
            </a:r>
            <a:endParaRPr lang="en-CA" dirty="0"/>
          </a:p>
          <a:p>
            <a:r>
              <a:rPr lang="en-US" dirty="0"/>
              <a:t>D. </a:t>
            </a:r>
            <a:r>
              <a:rPr lang="en-CA" dirty="0" err="1"/>
              <a:t>header.ejs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BC567E-69DB-5490-1AA6-3E1A14983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208" y="3423390"/>
            <a:ext cx="7772400" cy="18158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C025A-C904-96FB-A32E-3F4D4100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supposed to be at (3)?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/</a:t>
            </a:r>
          </a:p>
          <a:p>
            <a:r>
              <a:rPr lang="en-US" dirty="0"/>
              <a:t>B. </a:t>
            </a:r>
            <a:r>
              <a:rPr lang="en-CA" dirty="0"/>
              <a:t>/register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/logout</a:t>
            </a:r>
          </a:p>
          <a:p>
            <a:r>
              <a:rPr lang="en-US" dirty="0"/>
              <a:t>D. </a:t>
            </a:r>
            <a:r>
              <a:rPr lang="en-CA" dirty="0"/>
              <a:t>none of the above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623DDA-CD99-00B6-82B6-AFBF7066D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965" y="1901394"/>
            <a:ext cx="7772400" cy="3906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B407F7-8B91-0406-E41E-54590636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21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supposed to be at (4)?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dirty="0" err="1"/>
              <a:t>res.header</a:t>
            </a:r>
            <a:endParaRPr lang="en-CA" dirty="0"/>
          </a:p>
          <a:p>
            <a:r>
              <a:rPr lang="en-US" dirty="0"/>
              <a:t>B. </a:t>
            </a:r>
            <a:r>
              <a:rPr lang="en-CA" dirty="0" err="1"/>
              <a:t>req.header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 err="1"/>
              <a:t>res.body</a:t>
            </a:r>
            <a:endParaRPr lang="en-CA" dirty="0"/>
          </a:p>
          <a:p>
            <a:r>
              <a:rPr lang="en-US" dirty="0"/>
              <a:t>D. </a:t>
            </a:r>
            <a:r>
              <a:rPr lang="en-CA" dirty="0" err="1"/>
              <a:t>req.body</a:t>
            </a:r>
            <a:endParaRPr lang="en-CA" dirty="0"/>
          </a:p>
          <a:p>
            <a:r>
              <a:rPr lang="en-CA" dirty="0"/>
              <a:t>E. </a:t>
            </a:r>
            <a:r>
              <a:rPr lang="en-CA" dirty="0" err="1"/>
              <a:t>req.query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5504B5-5428-C945-4984-237D1B27A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241" y="2307565"/>
            <a:ext cx="7772400" cy="38540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94A19-C397-7DE2-9606-595F3A596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69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11024</TotalTime>
  <Words>1390</Words>
  <Application>Microsoft Macintosh PowerPoint</Application>
  <PresentationFormat>Widescreen</PresentationFormat>
  <Paragraphs>211</Paragraphs>
  <Slides>35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Aptos</vt:lpstr>
      <vt:lpstr>Aptos Display</vt:lpstr>
      <vt:lpstr>Arial</vt:lpstr>
      <vt:lpstr>Office Theme</vt:lpstr>
      <vt:lpstr>Welcome To</vt:lpstr>
      <vt:lpstr>Please put your phone on silent mode to avoid interruptions</vt:lpstr>
      <vt:lpstr>The following questions are based on the Exercise code available at  https://ta.beaudelaire.ca/soen-287/tut12-exercise</vt:lpstr>
      <vt:lpstr>When a user enters 'beaudelaire' and 'dtury42ZEG2' into the 'username’ and 'password' field and submits the form using the HTTP GET method, what is the resulting query string appended to the URL?</vt:lpstr>
      <vt:lpstr>Where in the request is the query string?</vt:lpstr>
      <vt:lpstr>What is supposed to be at (1)?</vt:lpstr>
      <vt:lpstr>What is supposed to be at (2)?</vt:lpstr>
      <vt:lpstr>What is supposed to be at (3)?</vt:lpstr>
      <vt:lpstr>What is supposed to be at (4)?</vt:lpstr>
      <vt:lpstr>Given  const user = {username: “me”, password: “you”} what is the result of  const {username, password} = user </vt:lpstr>
      <vt:lpstr>1. user = {username: “me”, password: “you”, sex: “M”} 2. user.sex = “M” </vt:lpstr>
      <vt:lpstr>1. user instanceof user 2. user instanceof Object 3. user instanceof BabyGirl</vt:lpstr>
      <vt:lpstr>What is supposed to be at (5)?</vt:lpstr>
      <vt:lpstr>What is supposed to be at (6)?</vt:lpstr>
      <vt:lpstr>What is supposed to be at (7)?</vt:lpstr>
      <vt:lpstr>Answer true or false to do the following after doing const data = users.split(‘/n’)</vt:lpstr>
      <vt:lpstr>What is supposed to be at (8)?</vt:lpstr>
      <vt:lpstr>What is supposed to be at (9)?</vt:lpstr>
      <vt:lpstr>What is supposed to be at (10)?</vt:lpstr>
      <vt:lpstr>What is supposed to be at f(1)?</vt:lpstr>
      <vt:lpstr>What is supposed to be at f(2)?</vt:lpstr>
      <vt:lpstr>What is supposed to be at f(4)?</vt:lpstr>
      <vt:lpstr>Where else should be place the users.txt if we don’t have a data folder</vt:lpstr>
      <vt:lpstr>Which of the following is NOT a common use for cookies?</vt:lpstr>
      <vt:lpstr>Which Node.js module is used for file system operations?</vt:lpstr>
      <vt:lpstr>What does it mean for HTTP to be stateless?</vt:lpstr>
      <vt:lpstr> What is a cookie in web development?</vt:lpstr>
      <vt:lpstr>PowerPoint Presentation</vt:lpstr>
      <vt:lpstr>PowerPoint Presentation</vt:lpstr>
      <vt:lpstr>PowerPoint Presentation</vt:lpstr>
      <vt:lpstr>Which package is commonly used for session management in Express.js?</vt:lpstr>
      <vt:lpstr>Which method is used to read and write data respectively to a text file in Node.js?</vt:lpstr>
      <vt:lpstr>Which of the following is/false</vt:lpstr>
      <vt:lpstr>What is the purpose of middleware in Express.js?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Beaudelaire Tsoungui Nzodoumkouo</dc:creator>
  <cp:lastModifiedBy>Beaudelaire Tsoungui Nzodoumkouo</cp:lastModifiedBy>
  <cp:revision>34</cp:revision>
  <dcterms:created xsi:type="dcterms:W3CDTF">2024-07-03T20:15:14Z</dcterms:created>
  <dcterms:modified xsi:type="dcterms:W3CDTF">2025-04-08T04:01:54Z</dcterms:modified>
</cp:coreProperties>
</file>