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312" r:id="rId2"/>
    <p:sldId id="313" r:id="rId3"/>
    <p:sldId id="256" r:id="rId4"/>
    <p:sldId id="268" r:id="rId5"/>
    <p:sldId id="300" r:id="rId6"/>
    <p:sldId id="308" r:id="rId7"/>
    <p:sldId id="301" r:id="rId8"/>
    <p:sldId id="269" r:id="rId9"/>
    <p:sldId id="296" r:id="rId10"/>
    <p:sldId id="292" r:id="rId11"/>
    <p:sldId id="270" r:id="rId12"/>
    <p:sldId id="307" r:id="rId13"/>
    <p:sldId id="277" r:id="rId14"/>
    <p:sldId id="278" r:id="rId15"/>
    <p:sldId id="271" r:id="rId16"/>
    <p:sldId id="306" r:id="rId17"/>
    <p:sldId id="304" r:id="rId18"/>
    <p:sldId id="302" r:id="rId19"/>
    <p:sldId id="311" r:id="rId20"/>
    <p:sldId id="303" r:id="rId21"/>
    <p:sldId id="289" r:id="rId22"/>
    <p:sldId id="279" r:id="rId23"/>
    <p:sldId id="283" r:id="rId24"/>
    <p:sldId id="309" r:id="rId25"/>
    <p:sldId id="286" r:id="rId26"/>
    <p:sldId id="287" r:id="rId27"/>
    <p:sldId id="305" r:id="rId28"/>
    <p:sldId id="310" r:id="rId29"/>
    <p:sldId id="288" r:id="rId30"/>
    <p:sldId id="298" r:id="rId31"/>
    <p:sldId id="272" r:id="rId32"/>
    <p:sldId id="274" r:id="rId33"/>
    <p:sldId id="280" r:id="rId34"/>
    <p:sldId id="284" r:id="rId35"/>
    <p:sldId id="281" r:id="rId36"/>
    <p:sldId id="297" r:id="rId37"/>
    <p:sldId id="282" r:id="rId38"/>
    <p:sldId id="275" r:id="rId39"/>
    <p:sldId id="291" r:id="rId40"/>
    <p:sldId id="294" r:id="rId41"/>
    <p:sldId id="295" r:id="rId42"/>
    <p:sldId id="314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76"/>
    <p:restoredTop sz="94719"/>
  </p:normalViewPr>
  <p:slideViewPr>
    <p:cSldViewPr snapToGrid="0">
      <p:cViewPr varScale="1">
        <p:scale>
          <a:sx n="98" d="100"/>
          <a:sy n="98" d="100"/>
        </p:scale>
        <p:origin x="216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3977-330C-C749-A412-CAF2C516749F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CB434-7F97-B94D-B6F5-34135E2B3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4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24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75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9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9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3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1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1/27/25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1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3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1/27/25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8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7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9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D6D0188-7395-5D49-82E6-FEF4B85E7891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70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eveloper.mozilla.org/en-US/play?id=wPxrUyaZtC5MQFfbiMZQUvB5GToEZ0LNOics2OWedJO%2FFFuciNVsOpL6WEs8avrCHQzuQHWyyTxqmqnx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4945" y="1085727"/>
            <a:ext cx="3090987" cy="64688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Welcome To</a:t>
            </a:r>
            <a:endParaRPr lang="en-US" sz="3200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4C056623-3C0E-18C9-A9B2-00780E04E300}"/>
              </a:ext>
            </a:extLst>
          </p:cNvPr>
          <p:cNvSpPr>
            <a:spLocks/>
          </p:cNvSpPr>
          <p:nvPr/>
        </p:nvSpPr>
        <p:spPr>
          <a:xfrm>
            <a:off x="3801291" y="1678854"/>
            <a:ext cx="4500000" cy="3276000"/>
          </a:xfrm>
          <a:prstGeom prst="fram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CA1FD-1BA6-0E60-7270-1B01F18B5035}"/>
              </a:ext>
            </a:extLst>
          </p:cNvPr>
          <p:cNvSpPr txBox="1"/>
          <p:nvPr/>
        </p:nvSpPr>
        <p:spPr>
          <a:xfrm>
            <a:off x="4614984" y="5325011"/>
            <a:ext cx="2962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4"/>
                </a:solidFill>
              </a:rPr>
              <a:t>Tutorial #2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DB8B1-5676-2380-5216-6370F8AA6015}"/>
              </a:ext>
            </a:extLst>
          </p:cNvPr>
          <p:cNvSpPr txBox="1"/>
          <p:nvPr/>
        </p:nvSpPr>
        <p:spPr>
          <a:xfrm>
            <a:off x="4276183" y="2239808"/>
            <a:ext cx="3731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The Best Tutorial</a:t>
            </a:r>
          </a:p>
        </p:txBody>
      </p:sp>
    </p:spTree>
    <p:extLst>
      <p:ext uri="{BB962C8B-B14F-4D97-AF65-F5344CB8AC3E}">
        <p14:creationId xmlns:p14="http://schemas.microsoft.com/office/powerpoint/2010/main" val="2374899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Which of the following tags are "list" tags in HTML?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dt</a:t>
            </a:r>
          </a:p>
          <a:p>
            <a:r>
              <a:rPr lang="en-US" dirty="0"/>
              <a:t>B. d</a:t>
            </a:r>
          </a:p>
          <a:p>
            <a:r>
              <a:rPr lang="en-US" dirty="0"/>
              <a:t>C. li</a:t>
            </a:r>
          </a:p>
          <a:p>
            <a:r>
              <a:rPr lang="en-US" dirty="0"/>
              <a:t>D. </a:t>
            </a:r>
            <a:r>
              <a:rPr lang="en-US" dirty="0" err="1"/>
              <a:t>ol</a:t>
            </a:r>
            <a:endParaRPr lang="en-US" dirty="0"/>
          </a:p>
          <a:p>
            <a:r>
              <a:rPr lang="en-US" dirty="0"/>
              <a:t>E. il</a:t>
            </a:r>
          </a:p>
          <a:p>
            <a:r>
              <a:rPr lang="en-US" dirty="0"/>
              <a:t>F. td</a:t>
            </a:r>
          </a:p>
          <a:p>
            <a:r>
              <a:rPr lang="en-US" dirty="0"/>
              <a:t>G. </a:t>
            </a:r>
            <a:r>
              <a:rPr lang="en-US" dirty="0" err="1"/>
              <a:t>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105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Which HTTP Status Code represents “success” status?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202</a:t>
            </a:r>
          </a:p>
          <a:p>
            <a:r>
              <a:rPr lang="en-US" dirty="0"/>
              <a:t>B. 302</a:t>
            </a:r>
          </a:p>
          <a:p>
            <a:r>
              <a:rPr lang="en-US" dirty="0"/>
              <a:t>C. 401</a:t>
            </a:r>
          </a:p>
          <a:p>
            <a:r>
              <a:rPr lang="en-US" dirty="0"/>
              <a:t>D. 500</a:t>
            </a:r>
          </a:p>
          <a:p>
            <a:r>
              <a:rPr lang="en-US" dirty="0"/>
              <a:t>E. 600</a:t>
            </a:r>
          </a:p>
        </p:txBody>
      </p:sp>
    </p:spTree>
    <p:extLst>
      <p:ext uri="{BB962C8B-B14F-4D97-AF65-F5344CB8AC3E}">
        <p14:creationId xmlns:p14="http://schemas.microsoft.com/office/powerpoint/2010/main" val="160208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What is the main purpose of HTTP status codes?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To encrypt the communication between client and server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To provide metadata about the HTTP request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To </a:t>
            </a:r>
            <a:r>
              <a:rPr lang="en-CA" dirty="0" err="1"/>
              <a:t>rizzzz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To specify MIME types for requested resources</a:t>
            </a:r>
            <a:endParaRPr lang="en-US" dirty="0"/>
          </a:p>
          <a:p>
            <a:r>
              <a:rPr lang="en-US" dirty="0"/>
              <a:t>E. 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1145270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of the following statements about the &lt;meta&gt; tag is incorrect?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It provides additional information about a document.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It can include attributes like name, content, and charset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It is used to link external stylesheets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It is placed within the &lt;head&gt; section of an HTML document.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45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correct way to write a comment in an HTML document?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&lt;!-- This is a comment -&gt; </a:t>
            </a:r>
          </a:p>
          <a:p>
            <a:r>
              <a:rPr lang="en-US" dirty="0"/>
              <a:t>B. </a:t>
            </a:r>
            <a:r>
              <a:rPr lang="en-CA" dirty="0"/>
              <a:t>/* This is a comment */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&lt;!-- This is a comment --&gt;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// This is a comment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260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Which HTML tag is used to create a description/definition list?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US" dirty="0" err="1"/>
              <a:t>ul</a:t>
            </a:r>
            <a:endParaRPr lang="en-US" dirty="0"/>
          </a:p>
          <a:p>
            <a:r>
              <a:rPr lang="en-US" dirty="0"/>
              <a:t>B. </a:t>
            </a:r>
            <a:r>
              <a:rPr lang="en-US" dirty="0" err="1"/>
              <a:t>ol</a:t>
            </a:r>
            <a:endParaRPr lang="en-US" dirty="0"/>
          </a:p>
          <a:p>
            <a:r>
              <a:rPr lang="en-US" dirty="0"/>
              <a:t>C. dl</a:t>
            </a:r>
          </a:p>
          <a:p>
            <a:r>
              <a:rPr lang="en-US" dirty="0"/>
              <a:t>D. li</a:t>
            </a:r>
          </a:p>
        </p:txBody>
      </p:sp>
    </p:spTree>
    <p:extLst>
      <p:ext uri="{BB962C8B-B14F-4D97-AF65-F5344CB8AC3E}">
        <p14:creationId xmlns:p14="http://schemas.microsoft.com/office/powerpoint/2010/main" val="3044477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How can you ensure accessibility for users with disabilities in images?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Adding a caption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Increasing the size of the image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Using &lt;strong&gt; instead of &lt;</a:t>
            </a:r>
            <a:r>
              <a:rPr lang="en-CA" dirty="0" err="1"/>
              <a:t>img</a:t>
            </a:r>
            <a:r>
              <a:rPr lang="en-CA" dirty="0"/>
              <a:t>&gt;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Using the alt attribute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00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is a significant limitation of online website builders like </a:t>
            </a:r>
            <a:r>
              <a:rPr lang="en-CA" sz="4000" dirty="0" err="1"/>
              <a:t>Wix</a:t>
            </a:r>
            <a:r>
              <a:rPr lang="en-CA" sz="4000" dirty="0"/>
              <a:t> or Squarespace compared to custom solutions?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They cannot handle multimedia content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They offer limited backend functionality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They require extensive programming knowledge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They are not compatible with mobile browsers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29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What is the primary function of DNS in a browser-server interaction?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Resolve IP addresses to domain names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Resolve domain names to IP addresses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Cache browser data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Establish TCP connections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169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Which of the following elements can only appear in the &lt;head&gt; section?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&lt;meta&gt;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&lt;title&gt;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&lt;link&gt;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All of the above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743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519" y="1771650"/>
            <a:ext cx="7567613" cy="3005412"/>
          </a:xfrm>
        </p:spPr>
        <p:txBody>
          <a:bodyPr>
            <a:normAutofit/>
          </a:bodyPr>
          <a:lstStyle/>
          <a:p>
            <a:r>
              <a:rPr lang="en-US" sz="6600" dirty="0"/>
              <a:t>Please put your phone on silent mode to avoid interruptions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5D5B5-1608-2EFE-94A8-D696F15D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1287963"/>
            <a:ext cx="3614738" cy="4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51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Which step occurs after a browser receives an IP address from DNS?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HTTP request is constructed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Browser initiates a TCP handshake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Server sends an HTTP response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Resource is displayed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944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Which of the following attributes is used to control the vertical placement of the contents in a table cell?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t</a:t>
            </a:r>
            <a:r>
              <a:rPr lang="en-CA" dirty="0" err="1"/>
              <a:t>ext</a:t>
            </a:r>
            <a:r>
              <a:rPr lang="en-CA" dirty="0"/>
              <a:t>-align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cell-align </a:t>
            </a:r>
          </a:p>
          <a:p>
            <a:r>
              <a:rPr lang="en-US" dirty="0"/>
              <a:t>C. </a:t>
            </a:r>
            <a:r>
              <a:rPr lang="en-CA" dirty="0"/>
              <a:t>align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vertical-align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983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Which attribute is used to specify the location of an image file in an HTML document?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 err="1"/>
              <a:t>href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 err="1"/>
              <a:t>src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link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768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What is the purpose of the charset attribute in the &lt;meta&gt; tag?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To define the character encoding for the HTML document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To link an external JavaScript file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To specify the document's language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To provide additional keywords for search engines</a:t>
            </a:r>
          </a:p>
        </p:txBody>
      </p:sp>
    </p:spTree>
    <p:extLst>
      <p:ext uri="{BB962C8B-B14F-4D97-AF65-F5344CB8AC3E}">
        <p14:creationId xmlns:p14="http://schemas.microsoft.com/office/powerpoint/2010/main" val="2144616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How does a browser handle multiple additional resources (e.g., images, scripts) in an HTML page?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Opens multiple TCP connections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Sends additional requests over an existing connection</a:t>
            </a:r>
          </a:p>
          <a:p>
            <a:r>
              <a:rPr lang="en-US" dirty="0"/>
              <a:t>C. </a:t>
            </a:r>
            <a:r>
              <a:rPr lang="en-CA" dirty="0"/>
              <a:t>Uses the Cache-Control header to optimize loading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Processes all resources in parallel using DNS queries</a:t>
            </a:r>
          </a:p>
        </p:txBody>
      </p:sp>
    </p:spTree>
    <p:extLst>
      <p:ext uri="{BB962C8B-B14F-4D97-AF65-F5344CB8AC3E}">
        <p14:creationId xmlns:p14="http://schemas.microsoft.com/office/powerpoint/2010/main" val="2064686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Which of the following type attributes will display an ordered list with lowercase Roman numerals?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type="1"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 type="A”</a:t>
            </a:r>
          </a:p>
          <a:p>
            <a:r>
              <a:rPr lang="en-US" dirty="0"/>
              <a:t>C. </a:t>
            </a:r>
            <a:r>
              <a:rPr lang="en-CA" dirty="0"/>
              <a:t>type="</a:t>
            </a:r>
            <a:r>
              <a:rPr lang="en-CA" dirty="0" err="1"/>
              <a:t>i</a:t>
            </a:r>
            <a:r>
              <a:rPr lang="en-CA" dirty="0"/>
              <a:t>"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type="I"</a:t>
            </a:r>
          </a:p>
        </p:txBody>
      </p:sp>
    </p:spTree>
    <p:extLst>
      <p:ext uri="{BB962C8B-B14F-4D97-AF65-F5344CB8AC3E}">
        <p14:creationId xmlns:p14="http://schemas.microsoft.com/office/powerpoint/2010/main" val="2065592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What is the default value for the list-style-type property in an unordered list?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disc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 circle</a:t>
            </a:r>
          </a:p>
          <a:p>
            <a:r>
              <a:rPr lang="en-US" dirty="0"/>
              <a:t>C. </a:t>
            </a:r>
            <a:r>
              <a:rPr lang="en-CA" dirty="0"/>
              <a:t>square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370399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What is the difference between POST and PUT methods?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POST creates resources, PUT replaces resources entirely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 PUT is idempotent, POST is not</a:t>
            </a:r>
          </a:p>
          <a:p>
            <a:r>
              <a:rPr lang="en-US" dirty="0"/>
              <a:t>C. </a:t>
            </a:r>
            <a:r>
              <a:rPr lang="en-CA" dirty="0"/>
              <a:t>POST modifies resources, PUT creates them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Both A and B</a:t>
            </a:r>
          </a:p>
        </p:txBody>
      </p:sp>
    </p:spTree>
    <p:extLst>
      <p:ext uri="{BB962C8B-B14F-4D97-AF65-F5344CB8AC3E}">
        <p14:creationId xmlns:p14="http://schemas.microsoft.com/office/powerpoint/2010/main" val="2372371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What is the main drawback of the HTTP/1.1 protocol compared to HTTP/2?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Lack of encryption support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 Use of multiple connections for resources</a:t>
            </a:r>
          </a:p>
          <a:p>
            <a:r>
              <a:rPr lang="en-US" dirty="0"/>
              <a:t>C. </a:t>
            </a:r>
            <a:r>
              <a:rPr lang="en-CA" dirty="0"/>
              <a:t>Inability to handle large payloads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Limited caching support</a:t>
            </a:r>
          </a:p>
        </p:txBody>
      </p:sp>
    </p:spTree>
    <p:extLst>
      <p:ext uri="{BB962C8B-B14F-4D97-AF65-F5344CB8AC3E}">
        <p14:creationId xmlns:p14="http://schemas.microsoft.com/office/powerpoint/2010/main" val="3120724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In an HTML table, which attribute is used to merge two or more cells into a single cell horizontally?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 err="1"/>
              <a:t>rowspan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 err="1"/>
              <a:t>colspan</a:t>
            </a:r>
            <a:endParaRPr lang="en-CA" dirty="0"/>
          </a:p>
          <a:p>
            <a:r>
              <a:rPr lang="en-US" dirty="0"/>
              <a:t>C. </a:t>
            </a:r>
            <a:r>
              <a:rPr lang="en-CA" dirty="0"/>
              <a:t>merge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span</a:t>
            </a:r>
          </a:p>
        </p:txBody>
      </p:sp>
    </p:spTree>
    <p:extLst>
      <p:ext uri="{BB962C8B-B14F-4D97-AF65-F5344CB8AC3E}">
        <p14:creationId xmlns:p14="http://schemas.microsoft.com/office/powerpoint/2010/main" val="33342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9C26-A4E5-4C18-510C-4AEB54162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3476" y="2952216"/>
            <a:ext cx="3605048" cy="953568"/>
          </a:xfrm>
        </p:spPr>
        <p:txBody>
          <a:bodyPr>
            <a:normAutofit/>
          </a:bodyPr>
          <a:lstStyle/>
          <a:p>
            <a:r>
              <a:rPr lang="en-CA" sz="5400" dirty="0"/>
              <a:t>Brain Teaser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60844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What does the CSS property border-collapse: collapse; do?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43593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It merges the borders of adjacent table cells into a single border.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It removes all borders from the table.</a:t>
            </a:r>
          </a:p>
          <a:p>
            <a:r>
              <a:rPr lang="en-US" dirty="0"/>
              <a:t>C. </a:t>
            </a:r>
            <a:r>
              <a:rPr lang="en-CA" dirty="0"/>
              <a:t>It adds spacing between the borders of adjacent table cells.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It collapses the table into a smaller size by removing empty cells.</a:t>
            </a:r>
          </a:p>
        </p:txBody>
      </p:sp>
    </p:spTree>
    <p:extLst>
      <p:ext uri="{BB962C8B-B14F-4D97-AF65-F5344CB8AC3E}">
        <p14:creationId xmlns:p14="http://schemas.microsoft.com/office/powerpoint/2010/main" val="3860712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788607"/>
            <a:ext cx="11175124" cy="1280785"/>
          </a:xfrm>
        </p:spPr>
        <p:txBody>
          <a:bodyPr/>
          <a:lstStyle/>
          <a:p>
            <a:r>
              <a:rPr lang="en-CA" b="0" i="0" u="none" strike="noStrike" dirty="0">
                <a:solidFill>
                  <a:srgbClr val="F6F7FB"/>
                </a:solidFill>
                <a:effectLst/>
                <a:latin typeface="hurme_no2-webfont"/>
              </a:rPr>
              <a:t>What is the purpose of the alt attribute of </a:t>
            </a:r>
            <a:r>
              <a:rPr lang="en-CA" b="0" i="0" u="none" strike="noStrike" dirty="0" err="1">
                <a:solidFill>
                  <a:srgbClr val="F6F7FB"/>
                </a:solidFill>
                <a:effectLst/>
                <a:latin typeface="hurme_no2-webfont"/>
              </a:rPr>
              <a:t>img</a:t>
            </a:r>
            <a:r>
              <a:rPr lang="en-CA" b="0" i="0" u="none" strike="noStrike" dirty="0">
                <a:solidFill>
                  <a:srgbClr val="F6F7FB"/>
                </a:solidFill>
                <a:effectLst/>
                <a:latin typeface="hurme_no2-webfont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862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788607"/>
            <a:ext cx="11175124" cy="1280785"/>
          </a:xfrm>
        </p:spPr>
        <p:txBody>
          <a:bodyPr/>
          <a:lstStyle/>
          <a:p>
            <a:pPr algn="ctr"/>
            <a:r>
              <a:rPr lang="en-CA" b="0" i="0" u="none" strike="noStrike" dirty="0">
                <a:solidFill>
                  <a:srgbClr val="F6F7FB"/>
                </a:solidFill>
                <a:effectLst/>
                <a:latin typeface="hurme_no2-webfont"/>
              </a:rPr>
              <a:t>Does the element “</a:t>
            </a:r>
            <a:r>
              <a:rPr lang="en-CA" b="0" i="0" u="none" strike="noStrike" dirty="0" err="1">
                <a:solidFill>
                  <a:srgbClr val="F6F7FB"/>
                </a:solidFill>
                <a:effectLst/>
                <a:latin typeface="hurme_no2-webfont"/>
              </a:rPr>
              <a:t>br</a:t>
            </a:r>
            <a:r>
              <a:rPr lang="en-CA" b="0" i="0" u="none" strike="noStrike" dirty="0">
                <a:solidFill>
                  <a:srgbClr val="F6F7FB"/>
                </a:solidFill>
                <a:effectLst/>
                <a:latin typeface="hurme_no2-webfont"/>
              </a:rPr>
              <a:t>” need a closing tag, 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09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672993"/>
            <a:ext cx="11175124" cy="1280785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The &lt;pre&gt; tag is used to preserve whitespace in HTML? True or False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43491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672993"/>
            <a:ext cx="11175124" cy="1280785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The &lt;blockquote&gt; tag is used to define a short quotation.? True or False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34340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672993"/>
            <a:ext cx="11175124" cy="1280785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The default color for an unvisited link in HTML is purple? True or False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30059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672993"/>
            <a:ext cx="11175124" cy="1280785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You can style only table, or </a:t>
            </a:r>
            <a:r>
              <a:rPr lang="en-CA" sz="4000" dirty="0" err="1"/>
              <a:t>th</a:t>
            </a:r>
            <a:r>
              <a:rPr lang="en-CA" sz="4000" dirty="0"/>
              <a:t>, or td ? True or False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31826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672993"/>
            <a:ext cx="11175124" cy="1280785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The target="_blank" attribute value will open the linked document in a new tab or window? True or False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01254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788607"/>
            <a:ext cx="11175124" cy="1280785"/>
          </a:xfrm>
        </p:spPr>
        <p:txBody>
          <a:bodyPr/>
          <a:lstStyle/>
          <a:p>
            <a:pPr algn="ctr"/>
            <a:r>
              <a:rPr lang="en-CA" b="0" i="0" u="none" strike="noStrike" dirty="0">
                <a:solidFill>
                  <a:srgbClr val="F6F7FB"/>
                </a:solidFill>
                <a:effectLst/>
                <a:latin typeface="hurme_no2-webfont"/>
              </a:rPr>
              <a:t>What does HTML stand for?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43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97715-B7BB-B950-7C59-8CB9EDDA2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Colspan</a:t>
            </a:r>
            <a:r>
              <a:rPr lang="en-US" dirty="0"/>
              <a:t> Vs </a:t>
            </a:r>
            <a:r>
              <a:rPr lang="en-US" dirty="0" err="1"/>
              <a:t>Rowspan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401595-DC45-D20D-4D0E-E2CCE8336EE6}"/>
              </a:ext>
            </a:extLst>
          </p:cNvPr>
          <p:cNvSpPr txBox="1"/>
          <p:nvPr/>
        </p:nvSpPr>
        <p:spPr>
          <a:xfrm>
            <a:off x="180109" y="6123543"/>
            <a:ext cx="331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Code available here: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3BC07-646B-9FB7-823B-CCB215BB7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12" y="1793081"/>
            <a:ext cx="11809775" cy="32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60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Who is the inventor of HTML?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Tim Berners-Lee</a:t>
            </a:r>
          </a:p>
          <a:p>
            <a:r>
              <a:rPr lang="en-US" dirty="0"/>
              <a:t>B. Marc </a:t>
            </a:r>
            <a:r>
              <a:rPr lang="en-US" dirty="0" err="1"/>
              <a:t>Andreseen</a:t>
            </a:r>
            <a:endParaRPr lang="en-US" dirty="0"/>
          </a:p>
          <a:p>
            <a:r>
              <a:rPr lang="en-US" dirty="0"/>
              <a:t>C. Bill Gates</a:t>
            </a:r>
          </a:p>
          <a:p>
            <a:r>
              <a:rPr lang="en-US" dirty="0"/>
              <a:t>D. Larry Ellison</a:t>
            </a:r>
          </a:p>
          <a:p>
            <a:r>
              <a:rPr lang="en-US" dirty="0"/>
              <a:t>E. Al Gore</a:t>
            </a:r>
          </a:p>
        </p:txBody>
      </p:sp>
    </p:spTree>
    <p:extLst>
      <p:ext uri="{BB962C8B-B14F-4D97-AF65-F5344CB8AC3E}">
        <p14:creationId xmlns:p14="http://schemas.microsoft.com/office/powerpoint/2010/main" val="2867127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917B99-E835-8D9C-34C5-C5E96D8B836B}"/>
              </a:ext>
            </a:extLst>
          </p:cNvPr>
          <p:cNvSpPr txBox="1">
            <a:spLocks/>
          </p:cNvSpPr>
          <p:nvPr/>
        </p:nvSpPr>
        <p:spPr>
          <a:xfrm>
            <a:off x="227777" y="933150"/>
            <a:ext cx="5573522" cy="27111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2400" dirty="0"/>
              <a:t>Using the  &lt;h3&gt;, &lt;table&gt;, &lt;</a:t>
            </a:r>
            <a:r>
              <a:rPr lang="en-CA" sz="2400" dirty="0" err="1"/>
              <a:t>th</a:t>
            </a:r>
            <a:r>
              <a:rPr lang="en-CA" sz="2400" dirty="0"/>
              <a:t>&gt;, &lt;tr&gt;, and &lt;td&gt; elements, recreate the given page WITHOUT CSS. Also add a page title</a:t>
            </a: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72BDB0-5DFC-2AD1-4374-E1C5905E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005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Exercise 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EBBCA8-B87E-3514-E1A9-68B1F38B1FF1}"/>
              </a:ext>
            </a:extLst>
          </p:cNvPr>
          <p:cNvSpPr txBox="1">
            <a:spLocks/>
          </p:cNvSpPr>
          <p:nvPr/>
        </p:nvSpPr>
        <p:spPr>
          <a:xfrm>
            <a:off x="227776" y="3976961"/>
            <a:ext cx="5573521" cy="281510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2400" u="sng" dirty="0"/>
              <a:t>Hint </a:t>
            </a:r>
          </a:p>
          <a:p>
            <a:pPr algn="ctr">
              <a:lnSpc>
                <a:spcPct val="150000"/>
              </a:lnSpc>
            </a:pPr>
            <a:r>
              <a:rPr lang="en-CA" sz="2400" dirty="0"/>
              <a:t>- Use </a:t>
            </a:r>
            <a:r>
              <a:rPr lang="en-CA" sz="24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colspan</a:t>
            </a:r>
            <a:r>
              <a:rPr lang="en-CA" sz="2400" dirty="0"/>
              <a:t> and </a:t>
            </a:r>
            <a:r>
              <a:rPr lang="en-CA" sz="24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rowspan</a:t>
            </a:r>
            <a:endParaRPr lang="en-CA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fr-FR" sz="2400" dirty="0"/>
              <a:t>- Use border </a:t>
            </a:r>
            <a:r>
              <a:rPr lang="fr-FR" sz="2400" dirty="0" err="1"/>
              <a:t>attribute</a:t>
            </a:r>
            <a:r>
              <a:rPr lang="fr-FR" sz="2400" dirty="0"/>
              <a:t> for the table </a:t>
            </a:r>
            <a:r>
              <a:rPr lang="fr-FR" sz="2400" dirty="0" err="1"/>
              <a:t>element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784FC5-0B22-F943-0212-F96ABD1D9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703" y="2247900"/>
            <a:ext cx="56515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2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917B99-E835-8D9C-34C5-C5E96D8B836B}"/>
              </a:ext>
            </a:extLst>
          </p:cNvPr>
          <p:cNvSpPr txBox="1">
            <a:spLocks/>
          </p:cNvSpPr>
          <p:nvPr/>
        </p:nvSpPr>
        <p:spPr>
          <a:xfrm>
            <a:off x="206756" y="765957"/>
            <a:ext cx="5889244" cy="146289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2400" dirty="0"/>
              <a:t>Using the  &lt;h3&gt;, &lt;</a:t>
            </a:r>
            <a:r>
              <a:rPr lang="en-CA" sz="2400" dirty="0" err="1"/>
              <a:t>ul</a:t>
            </a:r>
            <a:r>
              <a:rPr lang="en-CA" sz="2400" dirty="0"/>
              <a:t>&gt;, &lt;</a:t>
            </a:r>
            <a:r>
              <a:rPr lang="en-CA" sz="2400" dirty="0" err="1"/>
              <a:t>ol</a:t>
            </a:r>
            <a:r>
              <a:rPr lang="en-CA" sz="2400" dirty="0"/>
              <a:t>&gt; and  &lt;li&gt; elements, recreate the given page. Also add a page title</a:t>
            </a: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72BDB0-5DFC-2AD1-4374-E1C5905E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11"/>
            <a:ext cx="10515600" cy="800697"/>
          </a:xfrm>
        </p:spPr>
        <p:txBody>
          <a:bodyPr/>
          <a:lstStyle/>
          <a:p>
            <a:pPr algn="ctr"/>
            <a:r>
              <a:rPr lang="en-US" dirty="0"/>
              <a:t>Exercise II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EBBCA8-B87E-3514-E1A9-68B1F38B1FF1}"/>
              </a:ext>
            </a:extLst>
          </p:cNvPr>
          <p:cNvSpPr txBox="1">
            <a:spLocks/>
          </p:cNvSpPr>
          <p:nvPr/>
        </p:nvSpPr>
        <p:spPr>
          <a:xfrm>
            <a:off x="206755" y="2383389"/>
            <a:ext cx="6808407" cy="41174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2400" u="sng" dirty="0"/>
              <a:t>Hint </a:t>
            </a:r>
          </a:p>
          <a:p>
            <a:pPr algn="ctr">
              <a:lnSpc>
                <a:spcPct val="150000"/>
              </a:lnSpc>
            </a:pPr>
            <a:r>
              <a:rPr lang="en-CA" sz="2400" dirty="0"/>
              <a:t>- use </a:t>
            </a:r>
            <a:r>
              <a:rPr lang="en-CA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list-style-type</a:t>
            </a:r>
            <a:r>
              <a:rPr lang="en-CA" sz="2400" dirty="0"/>
              <a:t> to change de default bullet point for &lt;</a:t>
            </a:r>
            <a:r>
              <a:rPr lang="en-CA" sz="2400" dirty="0" err="1"/>
              <a:t>ol</a:t>
            </a:r>
            <a:r>
              <a:rPr lang="en-CA" sz="2400" dirty="0"/>
              <a:t>&gt; items</a:t>
            </a:r>
            <a:endParaRPr lang="en-US" sz="2400" dirty="0"/>
          </a:p>
          <a:p>
            <a:pPr algn="ctr">
              <a:lnSpc>
                <a:spcPct val="150000"/>
              </a:lnSpc>
            </a:pPr>
            <a:r>
              <a:rPr lang="en-CA" sz="2400" dirty="0"/>
              <a:t>- use </a:t>
            </a:r>
            <a:r>
              <a:rPr lang="en-CA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start attribute </a:t>
            </a:r>
            <a:r>
              <a:rPr lang="en-CA" sz="2400" dirty="0"/>
              <a:t>to start counting from 50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- add 			in the head for the spacing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2EC7F-2CED-8F64-7621-FBACA5575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771" y="0"/>
            <a:ext cx="368522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FDE12-BEBC-F1F4-CE29-F0EEE1C8D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563" y="5287527"/>
            <a:ext cx="1745815" cy="111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28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72BDB0-5DFC-2AD1-4374-E1C5905E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The End</a:t>
            </a:r>
          </a:p>
        </p:txBody>
      </p:sp>
      <p:pic>
        <p:nvPicPr>
          <p:cNvPr id="4" name="mix_12m54s (audio-joiner.com).mp3">
            <a:hlinkClick r:id="" action="ppaction://media"/>
            <a:extLst>
              <a:ext uri="{FF2B5EF4-FFF2-40B4-BE49-F238E27FC236}">
                <a16:creationId xmlns:a16="http://schemas.microsoft.com/office/drawing/2014/main" id="{DCEBBD77-83D8-5885-1DBF-336DFD536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" y="128588"/>
            <a:ext cx="500063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4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an HTTP request, what does the Accept header signify?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The encoding types the client can handle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The preferred content types of the response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The character set to use in the response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The IP address of the client</a:t>
            </a:r>
            <a:endParaRPr lang="en-US" dirty="0"/>
          </a:p>
          <a:p>
            <a:r>
              <a:rPr lang="en-US" dirty="0"/>
              <a:t>E. 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4161052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HTTP responses include which of the following components?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Protocol, status code, headers, and body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Status code and protocol only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Headers and body only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HTTP 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44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an HTTP response header, what does the Content-Length specify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The size of the header in bytes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The size of the response body in bytes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The total size of the HTTP response in bytes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The size of the requested resource in bytes</a:t>
            </a:r>
            <a:endParaRPr lang="en-US" dirty="0"/>
          </a:p>
          <a:p>
            <a:r>
              <a:rPr lang="en-US" dirty="0"/>
              <a:t>E. 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1336304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happens when you access the page </a:t>
            </a:r>
            <a:r>
              <a:rPr lang="en-US" dirty="0" err="1"/>
              <a:t>www.google.com</a:t>
            </a:r>
            <a:r>
              <a:rPr lang="en-US" dirty="0"/>
              <a:t> ? </a:t>
            </a:r>
            <a:r>
              <a:rPr lang="en-US" sz="3100" dirty="0"/>
              <a:t>[Select ALL the correct answers]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Multiple GET requests are sent to the server</a:t>
            </a:r>
          </a:p>
          <a:p>
            <a:r>
              <a:rPr lang="en-US" dirty="0"/>
              <a:t>B. One POST request is sent to the server</a:t>
            </a:r>
          </a:p>
          <a:p>
            <a:r>
              <a:rPr lang="en-US" dirty="0"/>
              <a:t>C. Some JavaScript code is possibly downloaded from the server</a:t>
            </a:r>
          </a:p>
          <a:p>
            <a:r>
              <a:rPr lang="en-US" dirty="0"/>
              <a:t>D. One DNS request is sent to the server</a:t>
            </a:r>
          </a:p>
        </p:txBody>
      </p:sp>
    </p:spTree>
    <p:extLst>
      <p:ext uri="{BB962C8B-B14F-4D97-AF65-F5344CB8AC3E}">
        <p14:creationId xmlns:p14="http://schemas.microsoft.com/office/powerpoint/2010/main" val="3219771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Which of the following snippets of HTML is/are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&lt;p&gt;SOEN 287 Term Test!&lt;/p&gt;</a:t>
            </a:r>
          </a:p>
          <a:p>
            <a:r>
              <a:rPr lang="en-US" dirty="0"/>
              <a:t>B. &lt;p2&gt; SOEN 287 Term Test! p2&gt;</a:t>
            </a:r>
          </a:p>
          <a:p>
            <a:r>
              <a:rPr lang="en-US" dirty="0"/>
              <a:t>C. SOEN 287 Term Test! &lt;</a:t>
            </a:r>
            <a:r>
              <a:rPr lang="en-US" dirty="0" err="1"/>
              <a:t>br</a:t>
            </a:r>
            <a:r>
              <a:rPr lang="en-US" dirty="0"/>
              <a:t> /&gt; SOEN 287 Term Test!</a:t>
            </a:r>
          </a:p>
          <a:p>
            <a:r>
              <a:rPr lang="en-US" dirty="0"/>
              <a:t>D. &lt;p&gt;SOEN &lt;b&gt;&lt;</a:t>
            </a:r>
            <a:r>
              <a:rPr lang="en-US" dirty="0" err="1"/>
              <a:t>i</a:t>
            </a:r>
            <a:r>
              <a:rPr lang="en-US" dirty="0"/>
              <a:t>&gt;287&lt;/b&gt;&lt;/</a:t>
            </a:r>
            <a:r>
              <a:rPr lang="en-US" dirty="0" err="1"/>
              <a:t>i</a:t>
            </a:r>
            <a:r>
              <a:rPr lang="en-US" dirty="0"/>
              <a:t>&gt; Term Test!&lt;/p&gt;</a:t>
            </a:r>
          </a:p>
        </p:txBody>
      </p:sp>
    </p:spTree>
    <p:extLst>
      <p:ext uri="{BB962C8B-B14F-4D97-AF65-F5344CB8AC3E}">
        <p14:creationId xmlns:p14="http://schemas.microsoft.com/office/powerpoint/2010/main" val="3144598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5347</TotalTime>
  <Words>1429</Words>
  <Application>Microsoft Macintosh PowerPoint</Application>
  <PresentationFormat>Widescreen</PresentationFormat>
  <Paragraphs>173</Paragraphs>
  <Slides>42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-webkit-standard</vt:lpstr>
      <vt:lpstr>Aptos</vt:lpstr>
      <vt:lpstr>Aptos Display</vt:lpstr>
      <vt:lpstr>Arial</vt:lpstr>
      <vt:lpstr>hurme_no2-webfont</vt:lpstr>
      <vt:lpstr>Office Theme</vt:lpstr>
      <vt:lpstr>Welcome To</vt:lpstr>
      <vt:lpstr>Please put your phone on silent mode to avoid interruptions</vt:lpstr>
      <vt:lpstr>Brain Teaser</vt:lpstr>
      <vt:lpstr>Who is the inventor of HTML?</vt:lpstr>
      <vt:lpstr>In an HTTP request, what does the Accept header signify?</vt:lpstr>
      <vt:lpstr>HTTP responses include which of the following components?</vt:lpstr>
      <vt:lpstr>In an HTTP response header, what does the Content-Length specify?</vt:lpstr>
      <vt:lpstr>What happens when you access the page www.google.com ? [Select ALL the correct answers]</vt:lpstr>
      <vt:lpstr>Which of the following snippets of HTML is/are wrong?</vt:lpstr>
      <vt:lpstr>Which of the following tags are "list" tags in HTML?</vt:lpstr>
      <vt:lpstr>Which HTTP Status Code represents “success” status?</vt:lpstr>
      <vt:lpstr>What is the main purpose of HTTP status codes?</vt:lpstr>
      <vt:lpstr>Which of the following statements about the &lt;meta&gt; tag is incorrect?</vt:lpstr>
      <vt:lpstr>What is the correct way to write a comment in an HTML document?</vt:lpstr>
      <vt:lpstr>Which HTML tag is used to create a description/definition list?</vt:lpstr>
      <vt:lpstr>How can you ensure accessibility for users with disabilities in images?</vt:lpstr>
      <vt:lpstr>What is a significant limitation of online website builders like Wix or Squarespace compared to custom solutions?</vt:lpstr>
      <vt:lpstr>What is the primary function of DNS in a browser-server interaction?</vt:lpstr>
      <vt:lpstr>Which of the following elements can only appear in the &lt;head&gt; section?</vt:lpstr>
      <vt:lpstr>Which step occurs after a browser receives an IP address from DNS?</vt:lpstr>
      <vt:lpstr>Which of the following attributes is used to control the vertical placement of the contents in a table cell?</vt:lpstr>
      <vt:lpstr>Which attribute is used to specify the location of an image file in an HTML document?</vt:lpstr>
      <vt:lpstr>What is the purpose of the charset attribute in the &lt;meta&gt; tag?</vt:lpstr>
      <vt:lpstr>How does a browser handle multiple additional resources (e.g., images, scripts) in an HTML page?</vt:lpstr>
      <vt:lpstr>Which of the following type attributes will display an ordered list with lowercase Roman numerals?</vt:lpstr>
      <vt:lpstr>What is the default value for the list-style-type property in an unordered list?</vt:lpstr>
      <vt:lpstr>What is the difference between POST and PUT methods?</vt:lpstr>
      <vt:lpstr>What is the main drawback of the HTTP/1.1 protocol compared to HTTP/2?</vt:lpstr>
      <vt:lpstr>In an HTML table, which attribute is used to merge two or more cells into a single cell horizontally?</vt:lpstr>
      <vt:lpstr>What does the CSS property border-collapse: collapse; do?</vt:lpstr>
      <vt:lpstr>What is the purpose of the alt attribute of img?</vt:lpstr>
      <vt:lpstr>Does the element “br” need a closing tag, why?</vt:lpstr>
      <vt:lpstr>The &lt;pre&gt; tag is used to preserve whitespace in HTML? True or False</vt:lpstr>
      <vt:lpstr>The &lt;blockquote&gt; tag is used to define a short quotation.? True or False</vt:lpstr>
      <vt:lpstr>The default color for an unvisited link in HTML is purple? True or False</vt:lpstr>
      <vt:lpstr>You can style only table, or th, or td ? True or False</vt:lpstr>
      <vt:lpstr>The target="_blank" attribute value will open the linked document in a new tab or window? True or False</vt:lpstr>
      <vt:lpstr>What does HTML stand for?</vt:lpstr>
      <vt:lpstr>Colspan Vs Rowspan</vt:lpstr>
      <vt:lpstr>Exercise I</vt:lpstr>
      <vt:lpstr>Exercise II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Beaudelaire Tsoungui Nzodoumkouo</dc:creator>
  <cp:lastModifiedBy>Beaudelaire Tsoungui Nzodoumkouo</cp:lastModifiedBy>
  <cp:revision>15</cp:revision>
  <dcterms:created xsi:type="dcterms:W3CDTF">2024-07-03T20:15:14Z</dcterms:created>
  <dcterms:modified xsi:type="dcterms:W3CDTF">2025-01-28T04:37:51Z</dcterms:modified>
</cp:coreProperties>
</file>