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358" r:id="rId2"/>
    <p:sldId id="359" r:id="rId3"/>
    <p:sldId id="256" r:id="rId4"/>
    <p:sldId id="332" r:id="rId5"/>
    <p:sldId id="333" r:id="rId6"/>
    <p:sldId id="334" r:id="rId7"/>
    <p:sldId id="335" r:id="rId8"/>
    <p:sldId id="360" r:id="rId9"/>
    <p:sldId id="361" r:id="rId10"/>
    <p:sldId id="362" r:id="rId11"/>
    <p:sldId id="336" r:id="rId12"/>
    <p:sldId id="364" r:id="rId13"/>
    <p:sldId id="337" r:id="rId14"/>
    <p:sldId id="338" r:id="rId15"/>
    <p:sldId id="339" r:id="rId16"/>
    <p:sldId id="268" r:id="rId17"/>
    <p:sldId id="326" r:id="rId18"/>
    <p:sldId id="366" r:id="rId19"/>
    <p:sldId id="340" r:id="rId20"/>
    <p:sldId id="325" r:id="rId21"/>
    <p:sldId id="269" r:id="rId22"/>
    <p:sldId id="341" r:id="rId23"/>
    <p:sldId id="342" r:id="rId24"/>
    <p:sldId id="343" r:id="rId25"/>
    <p:sldId id="344" r:id="rId26"/>
    <p:sldId id="321" r:id="rId27"/>
    <p:sldId id="367" r:id="rId28"/>
    <p:sldId id="368" r:id="rId29"/>
    <p:sldId id="345" r:id="rId30"/>
    <p:sldId id="346" r:id="rId31"/>
    <p:sldId id="347" r:id="rId32"/>
    <p:sldId id="351" r:id="rId33"/>
    <p:sldId id="352" r:id="rId34"/>
    <p:sldId id="353" r:id="rId35"/>
    <p:sldId id="354" r:id="rId36"/>
    <p:sldId id="355" r:id="rId37"/>
    <p:sldId id="356" r:id="rId38"/>
    <p:sldId id="370" r:id="rId39"/>
    <p:sldId id="371" r:id="rId40"/>
    <p:sldId id="372" r:id="rId41"/>
    <p:sldId id="363" r:id="rId42"/>
    <p:sldId id="369" r:id="rId43"/>
    <p:sldId id="357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20"/>
    <p:restoredTop sz="94694"/>
  </p:normalViewPr>
  <p:slideViewPr>
    <p:cSldViewPr snapToGrid="0">
      <p:cViewPr varScale="1">
        <p:scale>
          <a:sx n="102" d="100"/>
          <a:sy n="102" d="100"/>
        </p:scale>
        <p:origin x="19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3977-330C-C749-A412-CAF2C516749F}" type="datetimeFigureOut">
              <a:rPr lang="en-US" smtClean="0"/>
              <a:t>3/30/25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CB434-7F97-B94D-B6F5-34135E2B3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8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AD2F-12B4-774B-B616-731E505A8210}" type="datetime1">
              <a:rPr lang="en-CA" smtClean="0"/>
              <a:t>2025-03-30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460E3-0AFB-B846-A9CA-0A11CC930BE3}" type="datetime1">
              <a:rPr lang="en-CA" smtClean="0"/>
              <a:t>2025-03-30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9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8232-A16D-1F45-9DDD-C71F7372B316}" type="datetime1">
              <a:rPr lang="en-CA" smtClean="0"/>
              <a:t>2025-03-30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3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B9CC-A3F4-6D4F-A576-116D347BD738}" type="datetime1">
              <a:rPr lang="en-CA" smtClean="0"/>
              <a:t>2025-03-30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1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A6CA-8B95-C64F-AB5D-981747F5B404}" type="datetime1">
              <a:rPr lang="en-CA" smtClean="0"/>
              <a:t>2025-03-30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2F03-2422-744C-9BA1-92639F07EE37}" type="datetime1">
              <a:rPr lang="en-CA" smtClean="0"/>
              <a:t>2025-03-30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12C0-0C84-CD42-8F3C-A1388548011A}" type="datetime1">
              <a:rPr lang="en-CA" smtClean="0"/>
              <a:t>2025-03-30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1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F7F-BA9D-6B4E-9EDD-C812D28965BE}" type="datetime1">
              <a:rPr lang="en-CA" smtClean="0"/>
              <a:t>2025-03-30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3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D423D-E320-5B40-B6B5-8D8AC70BC29C}" type="datetime1">
              <a:rPr lang="en-CA" smtClean="0"/>
              <a:t>2025-03-30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8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BA8E-C5A0-B244-AAAF-823E5E28E422}" type="datetime1">
              <a:rPr lang="en-CA" smtClean="0"/>
              <a:t>2025-03-30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7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9691-3DE4-F345-86D6-F213C283F150}" type="datetime1">
              <a:rPr lang="en-CA" smtClean="0"/>
              <a:t>2025-03-30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9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5B3A10E1-D5B0-9840-81CE-58C1139F487F}" type="datetime1">
              <a:rPr lang="en-CA" smtClean="0"/>
              <a:t>2025-03-30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70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945" y="1085727"/>
            <a:ext cx="3090987" cy="64688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Welcome To</a:t>
            </a:r>
            <a:endParaRPr lang="en-US" sz="3200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4C056623-3C0E-18C9-A9B2-00780E04E300}"/>
              </a:ext>
            </a:extLst>
          </p:cNvPr>
          <p:cNvSpPr>
            <a:spLocks/>
          </p:cNvSpPr>
          <p:nvPr/>
        </p:nvSpPr>
        <p:spPr>
          <a:xfrm>
            <a:off x="3801291" y="1678854"/>
            <a:ext cx="4500000" cy="3276000"/>
          </a:xfrm>
          <a:prstGeom prst="fram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CA1FD-1BA6-0E60-7270-1B01F18B5035}"/>
              </a:ext>
            </a:extLst>
          </p:cNvPr>
          <p:cNvSpPr txBox="1"/>
          <p:nvPr/>
        </p:nvSpPr>
        <p:spPr>
          <a:xfrm>
            <a:off x="4614984" y="5325011"/>
            <a:ext cx="3290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4"/>
                </a:solidFill>
              </a:rPr>
              <a:t>Tutorial #11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DB8B1-5676-2380-5216-6370F8AA6015}"/>
              </a:ext>
            </a:extLst>
          </p:cNvPr>
          <p:cNvSpPr txBox="1"/>
          <p:nvPr/>
        </p:nvSpPr>
        <p:spPr>
          <a:xfrm>
            <a:off x="4230324" y="2593579"/>
            <a:ext cx="37313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Beaudelaire’s</a:t>
            </a:r>
            <a:endParaRPr lang="en-US" sz="4400" dirty="0"/>
          </a:p>
          <a:p>
            <a:r>
              <a:rPr lang="en-US" sz="4400" dirty="0"/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2205951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3" y="16219"/>
            <a:ext cx="12054214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correct answer for the following respectively?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84" y="1658570"/>
            <a:ext cx="11492632" cy="22470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1. </a:t>
            </a:r>
            <a:r>
              <a:rPr lang="en-CA" sz="2400" dirty="0"/>
              <a:t>If the &lt;a&gt; tag is clicked, can a click event on the &lt;body&gt; element also be triggered due to event propagation?</a:t>
            </a:r>
          </a:p>
          <a:p>
            <a:pPr marL="0" indent="0">
              <a:buNone/>
            </a:pPr>
            <a:r>
              <a:rPr lang="en-US" sz="2400" dirty="0"/>
              <a:t>2. </a:t>
            </a:r>
            <a:r>
              <a:rPr lang="en-CA" sz="2400" dirty="0"/>
              <a:t>If there's a second &lt;a&gt; element placed under the first one, can clicking the first &lt;a&gt; element also trigger a click event on the second one?</a:t>
            </a:r>
          </a:p>
        </p:txBody>
      </p:sp>
      <p:pic>
        <p:nvPicPr>
          <p:cNvPr id="1026" name="Picture 2" descr="JavaScript Event Propagation - Tutorial Republic">
            <a:extLst>
              <a:ext uri="{FF2B5EF4-FFF2-40B4-BE49-F238E27FC236}">
                <a16:creationId xmlns:a16="http://schemas.microsoft.com/office/drawing/2014/main" id="{1A6D7672-B5ED-0699-A343-9FBFF3641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24" y="3627244"/>
            <a:ext cx="5195692" cy="259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B6C795-B793-27E6-0D5C-7C11E44C5C9A}"/>
              </a:ext>
            </a:extLst>
          </p:cNvPr>
          <p:cNvSpPr txBox="1">
            <a:spLocks/>
          </p:cNvSpPr>
          <p:nvPr/>
        </p:nvSpPr>
        <p:spPr>
          <a:xfrm>
            <a:off x="188933" y="3627244"/>
            <a:ext cx="5710826" cy="224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A. </a:t>
            </a:r>
            <a:r>
              <a:rPr lang="en-CA" sz="2400" dirty="0"/>
              <a:t>True, True</a:t>
            </a:r>
          </a:p>
          <a:p>
            <a:r>
              <a:rPr lang="en-US" sz="2400" dirty="0"/>
              <a:t>B. </a:t>
            </a:r>
            <a:r>
              <a:rPr lang="en-CA" sz="2400" dirty="0"/>
              <a:t>True, False</a:t>
            </a:r>
          </a:p>
          <a:p>
            <a:r>
              <a:rPr lang="en-US" sz="2400" dirty="0"/>
              <a:t>C. </a:t>
            </a:r>
            <a:r>
              <a:rPr lang="en-CA" sz="2400" dirty="0"/>
              <a:t>False, True</a:t>
            </a:r>
          </a:p>
          <a:p>
            <a:r>
              <a:rPr lang="en-US" sz="2400" dirty="0"/>
              <a:t>D. </a:t>
            </a:r>
            <a:r>
              <a:rPr lang="en-CA" sz="2400" dirty="0"/>
              <a:t>False, False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8175-378E-7039-B7EE-A9A901385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10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27074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of the following event is fired when an element loses focus, and its value was changed?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8105384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</a:t>
            </a:r>
            <a:r>
              <a:rPr lang="en-CA" sz="2400" dirty="0"/>
              <a:t>blur</a:t>
            </a:r>
          </a:p>
          <a:p>
            <a:r>
              <a:rPr lang="en-US" sz="2400" dirty="0"/>
              <a:t>B. </a:t>
            </a:r>
            <a:r>
              <a:rPr lang="en-CA" sz="2400" dirty="0"/>
              <a:t>change</a:t>
            </a:r>
          </a:p>
          <a:p>
            <a:r>
              <a:rPr lang="en-US" sz="2400" dirty="0"/>
              <a:t>C. </a:t>
            </a:r>
            <a:r>
              <a:rPr lang="en-CA" sz="2400" dirty="0"/>
              <a:t>select</a:t>
            </a:r>
          </a:p>
          <a:p>
            <a:r>
              <a:rPr lang="en-US" sz="2400" dirty="0"/>
              <a:t>D. </a:t>
            </a:r>
            <a:r>
              <a:rPr lang="en-CA" sz="2400" dirty="0"/>
              <a:t>click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812ED-DC37-EED2-7549-47ED7116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11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005206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of the following will NOT give focus to an input element with id "</a:t>
            </a:r>
            <a:r>
              <a:rPr lang="en-CA" sz="4000" dirty="0" err="1"/>
              <a:t>myInput</a:t>
            </a:r>
            <a:r>
              <a:rPr lang="en-CA" sz="4000" dirty="0"/>
              <a:t>"? 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8105384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</a:t>
            </a:r>
            <a:r>
              <a:rPr lang="en-CA" sz="2400" dirty="0" err="1"/>
              <a:t>document.getElementById</a:t>
            </a:r>
            <a:r>
              <a:rPr lang="en-CA" sz="2400" dirty="0"/>
              <a:t>('</a:t>
            </a:r>
            <a:r>
              <a:rPr lang="en-CA" sz="2400" dirty="0" err="1"/>
              <a:t>myInput</a:t>
            </a:r>
            <a:r>
              <a:rPr lang="en-CA" sz="2400" dirty="0"/>
              <a:t>').focus()</a:t>
            </a:r>
          </a:p>
          <a:p>
            <a:r>
              <a:rPr lang="en-US" sz="2400" dirty="0"/>
              <a:t>B. </a:t>
            </a:r>
            <a:r>
              <a:rPr lang="en-CA" sz="2400" dirty="0" err="1"/>
              <a:t>document.getElementById</a:t>
            </a:r>
            <a:r>
              <a:rPr lang="en-CA" sz="2400" dirty="0"/>
              <a:t>('</a:t>
            </a:r>
            <a:r>
              <a:rPr lang="en-CA" sz="2400" dirty="0" err="1"/>
              <a:t>myInput</a:t>
            </a:r>
            <a:r>
              <a:rPr lang="en-CA" sz="2400" dirty="0"/>
              <a:t>').select() </a:t>
            </a:r>
          </a:p>
          <a:p>
            <a:r>
              <a:rPr lang="en-US" sz="2400" dirty="0"/>
              <a:t>C. </a:t>
            </a:r>
            <a:r>
              <a:rPr lang="en-CA" sz="2400" dirty="0" err="1"/>
              <a:t>document.getElementById</a:t>
            </a:r>
            <a:r>
              <a:rPr lang="en-CA" sz="2400" dirty="0"/>
              <a:t>('</a:t>
            </a:r>
            <a:r>
              <a:rPr lang="en-CA" sz="2400" dirty="0" err="1"/>
              <a:t>myInput</a:t>
            </a:r>
            <a:r>
              <a:rPr lang="en-CA" sz="2400" dirty="0"/>
              <a:t>').click()</a:t>
            </a:r>
          </a:p>
          <a:p>
            <a:r>
              <a:rPr lang="en-US" sz="2400" dirty="0"/>
              <a:t>D. </a:t>
            </a:r>
            <a:r>
              <a:rPr lang="en-CA" sz="2400" dirty="0" err="1"/>
              <a:t>document.getElementById</a:t>
            </a:r>
            <a:r>
              <a:rPr lang="en-CA" sz="2400" dirty="0"/>
              <a:t>('</a:t>
            </a:r>
            <a:r>
              <a:rPr lang="en-CA" sz="2400" dirty="0" err="1"/>
              <a:t>myInput</a:t>
            </a:r>
            <a:r>
              <a:rPr lang="en-CA" sz="2400" dirty="0"/>
              <a:t>').blur()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925C7-9A0F-FDE4-AC6B-6C682773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12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90700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will be logged if the user clicks on "Blue"?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fr-FR" dirty="0" err="1"/>
              <a:t>blue</a:t>
            </a:r>
            <a:endParaRPr lang="en-US" dirty="0"/>
          </a:p>
          <a:p>
            <a:r>
              <a:rPr lang="en-US" dirty="0"/>
              <a:t>B. </a:t>
            </a:r>
            <a:r>
              <a:rPr lang="fr-FR" dirty="0"/>
              <a:t>Blue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undefined</a:t>
            </a:r>
          </a:p>
          <a:p>
            <a:r>
              <a:rPr lang="en-US" dirty="0"/>
              <a:t>D. </a:t>
            </a:r>
            <a:r>
              <a:rPr lang="en-CA" dirty="0"/>
              <a:t>It depends on the browser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FEE1F-BCDD-E05B-3A5B-72BBC918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243" y="2684194"/>
            <a:ext cx="6630444" cy="215874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F0A22-D7C6-9013-2C0C-A51F99E2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13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805060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What's the difference between </a:t>
            </a:r>
            <a:r>
              <a:rPr lang="en-CA" sz="4000" dirty="0" err="1"/>
              <a:t>element.innerHTML</a:t>
            </a:r>
            <a:r>
              <a:rPr lang="en-CA" sz="4000" dirty="0"/>
              <a:t> and </a:t>
            </a:r>
            <a:r>
              <a:rPr lang="en-CA" sz="4000" dirty="0" err="1"/>
              <a:t>element.outerHTML</a:t>
            </a:r>
            <a:r>
              <a:rPr lang="en-CA" sz="4000" dirty="0"/>
              <a:t>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dirty="0" err="1"/>
              <a:t>innerHTML</a:t>
            </a:r>
            <a:r>
              <a:rPr lang="en-CA" dirty="0"/>
              <a:t> includes the element itself, </a:t>
            </a:r>
            <a:r>
              <a:rPr lang="en-CA" dirty="0" err="1"/>
              <a:t>outerHTML</a:t>
            </a:r>
            <a:r>
              <a:rPr lang="en-CA" dirty="0"/>
              <a:t> doesn't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 err="1"/>
              <a:t>outerHTML</a:t>
            </a:r>
            <a:r>
              <a:rPr lang="en-CA" dirty="0"/>
              <a:t> includes the element itself, </a:t>
            </a:r>
            <a:r>
              <a:rPr lang="en-CA" dirty="0" err="1"/>
              <a:t>innerHTML</a:t>
            </a:r>
            <a:r>
              <a:rPr lang="en-CA" dirty="0"/>
              <a:t> doesn't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There is no difference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 err="1"/>
              <a:t>innerHTML</a:t>
            </a:r>
            <a:r>
              <a:rPr lang="en-CA" dirty="0"/>
              <a:t> is faster but less secure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B7243-C30A-9D7A-7C6D-230621D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14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112083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810"/>
            <a:ext cx="12192000" cy="164993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CA" sz="4000" dirty="0"/>
              <a:t>What is the output of the following code?</a:t>
            </a:r>
            <a:br>
              <a:rPr lang="en-CA" sz="4000" dirty="0"/>
            </a:br>
            <a:r>
              <a:rPr lang="en-CA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</a:t>
            </a:r>
            <a:r>
              <a:rPr lang="en-CA" sz="20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offsetHeight</a:t>
            </a:r>
            <a:r>
              <a:rPr lang="en-CA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 is a property that returns the height of an element including vertical padding and borders, as an integer)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0</a:t>
            </a:r>
            <a:endParaRPr lang="en-US" dirty="0"/>
          </a:p>
          <a:p>
            <a:r>
              <a:rPr lang="en-US" dirty="0"/>
              <a:t>B. undefined</a:t>
            </a:r>
          </a:p>
          <a:p>
            <a:r>
              <a:rPr lang="en-US" dirty="0"/>
              <a:t>C. null</a:t>
            </a:r>
          </a:p>
          <a:p>
            <a:r>
              <a:rPr lang="en-US" dirty="0"/>
              <a:t>D. </a:t>
            </a:r>
            <a:r>
              <a:rPr lang="en-CA" dirty="0"/>
              <a:t>None of the above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906930-E266-8D51-39FF-AB840B480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097" y="3277209"/>
            <a:ext cx="6702992" cy="18584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22D2F-2BB8-23E3-CFD6-F9CFFB84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15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768561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D35DEC-0719-6BBF-132A-BF5E0659D4FD}"/>
              </a:ext>
            </a:extLst>
          </p:cNvPr>
          <p:cNvSpPr txBox="1">
            <a:spLocks/>
          </p:cNvSpPr>
          <p:nvPr/>
        </p:nvSpPr>
        <p:spPr>
          <a:xfrm>
            <a:off x="838200" y="87698"/>
            <a:ext cx="10515600" cy="16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/>
              <a:t>What's the purpose of the capture phase in event propagation?</a:t>
            </a:r>
            <a:endParaRPr 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BC3583-3690-DFB2-9B92-F37654F9DDCE}"/>
              </a:ext>
            </a:extLst>
          </p:cNvPr>
          <p:cNvSpPr txBox="1">
            <a:spLocks/>
          </p:cNvSpPr>
          <p:nvPr/>
        </p:nvSpPr>
        <p:spPr>
          <a:xfrm>
            <a:off x="739036" y="1603332"/>
            <a:ext cx="10767164" cy="4726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 </a:t>
            </a:r>
            <a:r>
              <a:rPr lang="en-CA" dirty="0"/>
              <a:t>To capture the event before it reaches the target (Tell parent first)</a:t>
            </a:r>
          </a:p>
          <a:p>
            <a:r>
              <a:rPr lang="en-US" dirty="0"/>
              <a:t>B. </a:t>
            </a:r>
            <a:r>
              <a:rPr lang="en-CA" dirty="0"/>
              <a:t>To improve event handling performance </a:t>
            </a:r>
          </a:p>
          <a:p>
            <a:r>
              <a:rPr lang="en-US" dirty="0"/>
              <a:t>C. </a:t>
            </a:r>
            <a:r>
              <a:rPr lang="en-CA" dirty="0"/>
              <a:t>To allow parent elements to handle events before child elements</a:t>
            </a:r>
          </a:p>
          <a:p>
            <a:r>
              <a:rPr lang="en-US" dirty="0"/>
              <a:t>D. </a:t>
            </a:r>
            <a:r>
              <a:rPr lang="en-CA" dirty="0"/>
              <a:t>To ensure all elements in the DOM tree are notified of the event programming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E0AEE-A34A-4308-D290-CFA5C8FC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16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867127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D35DEC-0719-6BBF-132A-BF5E0659D4FD}"/>
              </a:ext>
            </a:extLst>
          </p:cNvPr>
          <p:cNvSpPr txBox="1">
            <a:spLocks/>
          </p:cNvSpPr>
          <p:nvPr/>
        </p:nvSpPr>
        <p:spPr>
          <a:xfrm>
            <a:off x="0" y="87698"/>
            <a:ext cx="12192000" cy="16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600" dirty="0"/>
              <a:t>What's the difference between </a:t>
            </a:r>
            <a:r>
              <a:rPr lang="en-CA" sz="3600" dirty="0" err="1"/>
              <a:t>event.preventDefault</a:t>
            </a:r>
            <a:r>
              <a:rPr lang="en-CA" sz="3600" dirty="0"/>
              <a:t>() and </a:t>
            </a:r>
            <a:r>
              <a:rPr lang="en-CA" sz="3600" dirty="0" err="1"/>
              <a:t>event.stopPropagation</a:t>
            </a:r>
            <a:r>
              <a:rPr lang="en-CA" sz="3600" dirty="0"/>
              <a:t>()? </a:t>
            </a:r>
            <a:endParaRPr lang="en-US" sz="3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BC3583-3690-DFB2-9B92-F37654F9DDCE}"/>
              </a:ext>
            </a:extLst>
          </p:cNvPr>
          <p:cNvSpPr txBox="1">
            <a:spLocks/>
          </p:cNvSpPr>
          <p:nvPr/>
        </p:nvSpPr>
        <p:spPr>
          <a:xfrm>
            <a:off x="187890" y="1603332"/>
            <a:ext cx="12004110" cy="4726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 </a:t>
            </a:r>
            <a:r>
              <a:rPr lang="en-CA" dirty="0" err="1"/>
              <a:t>preventDefault</a:t>
            </a:r>
            <a:r>
              <a:rPr lang="en-CA" dirty="0"/>
              <a:t> stops the event from bubbling, </a:t>
            </a:r>
            <a:r>
              <a:rPr lang="en-CA" dirty="0" err="1"/>
              <a:t>stopPropagation</a:t>
            </a:r>
            <a:r>
              <a:rPr lang="en-CA" dirty="0"/>
              <a:t> cancels the default action </a:t>
            </a:r>
          </a:p>
          <a:p>
            <a:r>
              <a:rPr lang="en-US" dirty="0"/>
              <a:t>B.</a:t>
            </a:r>
            <a:r>
              <a:rPr lang="en-CA" dirty="0"/>
              <a:t> </a:t>
            </a:r>
            <a:r>
              <a:rPr lang="en-CA" dirty="0" err="1"/>
              <a:t>preventDefault</a:t>
            </a:r>
            <a:r>
              <a:rPr lang="en-CA" dirty="0"/>
              <a:t> cancels the default action, </a:t>
            </a:r>
            <a:r>
              <a:rPr lang="en-CA" dirty="0" err="1"/>
              <a:t>stopPropagation</a:t>
            </a:r>
            <a:r>
              <a:rPr lang="en-CA" dirty="0"/>
              <a:t> stops the event from bubbling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There is no difference, they can be used interchangeably</a:t>
            </a:r>
          </a:p>
          <a:p>
            <a:r>
              <a:rPr lang="en-US" dirty="0"/>
              <a:t>D. </a:t>
            </a:r>
            <a:r>
              <a:rPr lang="en-CA" dirty="0" err="1"/>
              <a:t>preventDefault</a:t>
            </a:r>
            <a:r>
              <a:rPr lang="en-CA" dirty="0"/>
              <a:t> is for form events, </a:t>
            </a:r>
            <a:r>
              <a:rPr lang="en-CA" dirty="0" err="1"/>
              <a:t>stopPropagation</a:t>
            </a:r>
            <a:r>
              <a:rPr lang="en-CA" dirty="0"/>
              <a:t> is for mouse events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FDB683-1B4A-E38B-47CA-AF6C6FEBA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17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855576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will the following code log?</a:t>
            </a:r>
            <a:br>
              <a:rPr lang="en-CA" sz="4000" dirty="0"/>
            </a:br>
            <a:r>
              <a:rPr lang="en-CA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third parameter, true, means the event listener is set in the capturing phase.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015058"/>
            <a:ext cx="6289507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Button</a:t>
            </a:r>
            <a:endParaRPr lang="en-US" dirty="0"/>
          </a:p>
          <a:p>
            <a:r>
              <a:rPr lang="en-US" dirty="0"/>
              <a:t>B.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Body</a:t>
            </a:r>
            <a:endParaRPr lang="en-US" dirty="0"/>
          </a:p>
          <a:p>
            <a:r>
              <a:rPr lang="en-US" dirty="0"/>
              <a:t>C.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Body Button</a:t>
            </a:r>
            <a:endParaRPr lang="en-US" dirty="0"/>
          </a:p>
          <a:p>
            <a:r>
              <a:rPr lang="en-US" dirty="0"/>
              <a:t>D.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Button Body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044E5-9CE8-AFE4-444C-48EB516F7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428" y="2774689"/>
            <a:ext cx="5346700" cy="2260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C8E6A-F088-63CE-B434-1F299AF6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18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41730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will the following code log, 1 and 2 respectively?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015058"/>
            <a:ext cx="6289507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Button, Button Body</a:t>
            </a:r>
            <a:endParaRPr lang="en-US" dirty="0"/>
          </a:p>
          <a:p>
            <a:r>
              <a:rPr lang="en-US" dirty="0"/>
              <a:t>B.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Button, Body Button</a:t>
            </a:r>
            <a:endParaRPr lang="en-US" dirty="0"/>
          </a:p>
          <a:p>
            <a:r>
              <a:rPr lang="en-US" dirty="0"/>
              <a:t>C.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Body Button, Body</a:t>
            </a:r>
            <a:endParaRPr lang="en-US" dirty="0"/>
          </a:p>
          <a:p>
            <a:r>
              <a:rPr lang="en-US" dirty="0"/>
              <a:t>D.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Button Body, Butto</a:t>
            </a:r>
            <a:r>
              <a:rPr lang="en-CA" dirty="0">
                <a:latin typeface="Lato" panose="020F0502020204030203" pitchFamily="34" charset="0"/>
              </a:rPr>
              <a:t>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9D555-743C-474B-5C53-8BD4EF1B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327" y="4275658"/>
            <a:ext cx="5346700" cy="212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21C743-253C-3E12-9893-0F7279E73093}"/>
              </a:ext>
            </a:extLst>
          </p:cNvPr>
          <p:cNvSpPr txBox="1"/>
          <p:nvPr/>
        </p:nvSpPr>
        <p:spPr>
          <a:xfrm>
            <a:off x="5887233" y="1766170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18BF-4106-EC29-0241-0CFDFF523904}"/>
              </a:ext>
            </a:extLst>
          </p:cNvPr>
          <p:cNvSpPr txBox="1"/>
          <p:nvPr/>
        </p:nvSpPr>
        <p:spPr>
          <a:xfrm flipH="1">
            <a:off x="5887233" y="4257997"/>
            <a:ext cx="37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D22F10-7FFF-46B2-65EC-6D732E883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327" y="1778227"/>
            <a:ext cx="5346700" cy="2260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8DED6-AF29-6954-6F2F-35D5C1B4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0826"/>
            <a:ext cx="2743200" cy="365125"/>
          </a:xfrm>
        </p:spPr>
        <p:txBody>
          <a:bodyPr/>
          <a:lstStyle/>
          <a:p>
            <a:fld id="{0620B4A4-BB39-A54C-966B-DB93B80EF274}" type="slidenum">
              <a:rPr lang="en-US" sz="3200" smtClean="0"/>
              <a:t>19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525733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519" y="1771650"/>
            <a:ext cx="7567613" cy="3005412"/>
          </a:xfrm>
        </p:spPr>
        <p:txBody>
          <a:bodyPr>
            <a:normAutofit/>
          </a:bodyPr>
          <a:lstStyle/>
          <a:p>
            <a:r>
              <a:rPr lang="en-US" sz="6600" dirty="0"/>
              <a:t>Please put your phone on silent mode to avoid interruptions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5D5B5-1608-2EFE-94A8-D696F15D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1287963"/>
            <a:ext cx="3614738" cy="4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72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D35DEC-0719-6BBF-132A-BF5E0659D4FD}"/>
              </a:ext>
            </a:extLst>
          </p:cNvPr>
          <p:cNvSpPr txBox="1">
            <a:spLocks/>
          </p:cNvSpPr>
          <p:nvPr/>
        </p:nvSpPr>
        <p:spPr>
          <a:xfrm>
            <a:off x="838200" y="87698"/>
            <a:ext cx="10515600" cy="16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/>
              <a:t>Which of the following are NOT valid JavaScript variable name?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BC3583-3690-DFB2-9B92-F37654F9DDCE}"/>
              </a:ext>
            </a:extLst>
          </p:cNvPr>
          <p:cNvSpPr txBox="1">
            <a:spLocks/>
          </p:cNvSpPr>
          <p:nvPr/>
        </p:nvSpPr>
        <p:spPr>
          <a:xfrm>
            <a:off x="739036" y="1603332"/>
            <a:ext cx="10767164" cy="4726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 </a:t>
            </a:r>
            <a:r>
              <a:rPr lang="en-CA" dirty="0"/>
              <a:t>_</a:t>
            </a:r>
            <a:r>
              <a:rPr lang="en-CA" dirty="0" err="1"/>
              <a:t>myVar</a:t>
            </a:r>
            <a:endParaRPr lang="en-CA" dirty="0"/>
          </a:p>
          <a:p>
            <a:r>
              <a:rPr lang="en-US" dirty="0"/>
              <a:t>B.</a:t>
            </a:r>
            <a:r>
              <a:rPr lang="en-CA" dirty="0"/>
              <a:t> $</a:t>
            </a:r>
            <a:r>
              <a:rPr lang="en-CA" dirty="0" err="1"/>
              <a:t>myVar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my-Var</a:t>
            </a:r>
          </a:p>
          <a:p>
            <a:r>
              <a:rPr lang="en-US" dirty="0"/>
              <a:t>D. </a:t>
            </a:r>
            <a:r>
              <a:rPr lang="en-CA" dirty="0"/>
              <a:t>switch</a:t>
            </a:r>
          </a:p>
          <a:p>
            <a:r>
              <a:rPr lang="en-CA" dirty="0"/>
              <a:t>E. myVa2r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7C2194-DFEB-0E6C-0264-EA1651F8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20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836124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When does the ‘</a:t>
            </a:r>
            <a:r>
              <a:rPr lang="en-CA" sz="4000" dirty="0" err="1"/>
              <a:t>DOMContentLoaded</a:t>
            </a:r>
            <a:r>
              <a:rPr lang="en-CA" sz="4000" dirty="0"/>
              <a:t>’ event trigger?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When the HTML document is completely loaded and parsed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When the entire page (including images) is loaded</a:t>
            </a:r>
          </a:p>
          <a:p>
            <a:r>
              <a:rPr lang="en-US" dirty="0"/>
              <a:t>C. </a:t>
            </a:r>
            <a:r>
              <a:rPr lang="en-CA" dirty="0"/>
              <a:t>When the browser starts parsing the HTML</a:t>
            </a:r>
          </a:p>
          <a:p>
            <a:r>
              <a:rPr lang="en-US" dirty="0"/>
              <a:t>D. </a:t>
            </a:r>
            <a:r>
              <a:rPr lang="en-CA" dirty="0"/>
              <a:t>When all scripts are executed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6F1D1-038A-141B-A0BD-CD3229A4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21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19771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use of ‘</a:t>
            </a:r>
            <a:r>
              <a:rPr lang="en-CA" sz="4000" dirty="0" err="1"/>
              <a:t>localStorage</a:t>
            </a:r>
            <a:r>
              <a:rPr lang="en-CA" sz="4000" dirty="0"/>
              <a:t>’ in JavaScript?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To store data temporarily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To store data permanently</a:t>
            </a:r>
          </a:p>
          <a:p>
            <a:r>
              <a:rPr lang="en-US" dirty="0"/>
              <a:t>C. </a:t>
            </a:r>
            <a:r>
              <a:rPr lang="en-CA" dirty="0"/>
              <a:t>To store data that expires after a session</a:t>
            </a:r>
          </a:p>
          <a:p>
            <a:r>
              <a:rPr lang="en-US" dirty="0"/>
              <a:t>D. </a:t>
            </a:r>
            <a:r>
              <a:rPr lang="en-CA" dirty="0"/>
              <a:t>o store data on the 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8C3BE-151F-4F7F-A9C9-DED1705B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22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852773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DOM stand for?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Document Object Model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Document Oriented Model</a:t>
            </a:r>
          </a:p>
          <a:p>
            <a:r>
              <a:rPr lang="en-US" dirty="0"/>
              <a:t>C. </a:t>
            </a:r>
            <a:r>
              <a:rPr lang="en-CA" dirty="0"/>
              <a:t>Data Object Model</a:t>
            </a:r>
          </a:p>
          <a:p>
            <a:r>
              <a:rPr lang="en-US" dirty="0"/>
              <a:t>D. </a:t>
            </a:r>
            <a:r>
              <a:rPr lang="en-CA" dirty="0"/>
              <a:t>Data Oriented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DCF4B-06E0-0AFB-938F-330B89150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23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83246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22776"/>
            <a:ext cx="7266537" cy="4047538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Lato" panose="020F0502020204030203" pitchFamily="34" charset="0"/>
              </a:rPr>
              <a:t>A.</a:t>
            </a:r>
            <a:r>
              <a:rPr lang="en-CA" sz="2400" dirty="0">
                <a:latin typeface="Lato" panose="020F0502020204030203" pitchFamily="34" charset="0"/>
              </a:rPr>
              <a:t> { email: "</a:t>
            </a:r>
            <a:r>
              <a:rPr lang="en-CA" sz="2400" dirty="0" err="1">
                <a:latin typeface="Lato" panose="020F0502020204030203" pitchFamily="34" charset="0"/>
              </a:rPr>
              <a:t>my@email.com</a:t>
            </a:r>
            <a:r>
              <a:rPr lang="en-CA" sz="2400" dirty="0">
                <a:latin typeface="Lato" panose="020F0502020204030203" pitchFamily="34" charset="0"/>
              </a:rPr>
              <a:t>", address : null }</a:t>
            </a:r>
            <a:endParaRPr lang="en-US" sz="2400" dirty="0">
              <a:latin typeface="Lato" panose="020F0502020204030203" pitchFamily="34" charset="0"/>
            </a:endParaRPr>
          </a:p>
          <a:p>
            <a:r>
              <a:rPr lang="en-US" sz="2400" dirty="0">
                <a:latin typeface="Lato" panose="020F0502020204030203" pitchFamily="34" charset="0"/>
              </a:rPr>
              <a:t>B. </a:t>
            </a:r>
            <a:r>
              <a:rPr lang="en-CA" sz="2400" dirty="0">
                <a:latin typeface="Lato" panose="020F0502020204030203" pitchFamily="34" charset="0"/>
              </a:rPr>
              <a:t>{ email: "</a:t>
            </a:r>
            <a:r>
              <a:rPr lang="en-CA" sz="2400" dirty="0" err="1">
                <a:latin typeface="Lato" panose="020F0502020204030203" pitchFamily="34" charset="0"/>
              </a:rPr>
              <a:t>my@email.com</a:t>
            </a:r>
            <a:r>
              <a:rPr lang="en-CA" sz="2400" dirty="0">
                <a:latin typeface="Lato" panose="020F0502020204030203" pitchFamily="34" charset="0"/>
              </a:rPr>
              <a:t>" }</a:t>
            </a:r>
          </a:p>
          <a:p>
            <a:r>
              <a:rPr lang="en-US" sz="2400" dirty="0"/>
              <a:t>C. </a:t>
            </a:r>
            <a:r>
              <a:rPr lang="en-CA" sz="2400" dirty="0">
                <a:latin typeface="Lato" panose="020F0502020204030203" pitchFamily="34" charset="0"/>
              </a:rPr>
              <a:t>{ email: "</a:t>
            </a:r>
            <a:r>
              <a:rPr lang="en-CA" sz="2400" dirty="0" err="1">
                <a:latin typeface="Lato" panose="020F0502020204030203" pitchFamily="34" charset="0"/>
              </a:rPr>
              <a:t>my@email.com</a:t>
            </a:r>
            <a:r>
              <a:rPr lang="en-CA" sz="2400" dirty="0">
                <a:latin typeface="Lato" panose="020F0502020204030203" pitchFamily="34" charset="0"/>
              </a:rPr>
              <a:t>", address : { } }</a:t>
            </a:r>
            <a:endParaRPr lang="en-CA" sz="2400" dirty="0"/>
          </a:p>
          <a:p>
            <a:r>
              <a:rPr lang="en-US" sz="2400" dirty="0"/>
              <a:t>D. </a:t>
            </a:r>
            <a:r>
              <a:rPr lang="en-CA" sz="2400" dirty="0">
                <a:latin typeface="Lato" panose="020F0502020204030203" pitchFamily="34" charset="0"/>
              </a:rPr>
              <a:t>{ email: "</a:t>
            </a:r>
            <a:r>
              <a:rPr lang="en-CA" sz="2400" dirty="0" err="1">
                <a:latin typeface="Lato" panose="020F0502020204030203" pitchFamily="34" charset="0"/>
              </a:rPr>
              <a:t>my@email.com</a:t>
            </a:r>
            <a:r>
              <a:rPr lang="en-CA" sz="2400" dirty="0">
                <a:latin typeface="Lato" panose="020F0502020204030203" pitchFamily="34" charset="0"/>
              </a:rPr>
              <a:t>", address : undefined }</a:t>
            </a:r>
            <a:endParaRPr lang="en-US" sz="2400" dirty="0">
              <a:latin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B4B1B-C49F-ACA6-FDF6-C5750186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537" y="2777647"/>
            <a:ext cx="4711520" cy="253779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5ACDC-905D-2B05-876D-8944C44A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24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030697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It’s not a string</a:t>
            </a:r>
            <a:endParaRPr lang="en-US" dirty="0"/>
          </a:p>
          <a:p>
            <a:r>
              <a:rPr lang="en-US" dirty="0"/>
              <a:t>B.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Yay it’s a string</a:t>
            </a:r>
          </a:p>
          <a:p>
            <a:r>
              <a:rPr lang="en-US" dirty="0"/>
              <a:t>C.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error</a:t>
            </a:r>
            <a:endParaRPr lang="en-CA" dirty="0"/>
          </a:p>
          <a:p>
            <a:r>
              <a:rPr lang="en-US" dirty="0"/>
              <a:t>D.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undefined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2306C-9FB9-DA1C-29EB-5BBFCBA4C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397" y="2725802"/>
            <a:ext cx="5246792" cy="27230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BAD10-9195-3EFC-98F7-86C39096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25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176154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5094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default value of the ‘position’ property in CSS?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10" y="1768946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absolute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relative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fixed</a:t>
            </a:r>
          </a:p>
          <a:p>
            <a:r>
              <a:rPr lang="en-US" dirty="0"/>
              <a:t>D. </a:t>
            </a:r>
            <a:r>
              <a:rPr lang="en-CA" dirty="0"/>
              <a:t>static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70CA1-0E9C-FFFD-471C-E4A123673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26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537600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468"/>
            <a:ext cx="12192000" cy="135094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value will I give to ‘position’ property in other to use a coordinate system relative to the upper and left corner of the client area?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10" y="1768946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absolute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static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fixed</a:t>
            </a:r>
          </a:p>
          <a:p>
            <a:r>
              <a:rPr lang="en-US" dirty="0"/>
              <a:t>D. </a:t>
            </a:r>
            <a:r>
              <a:rPr lang="en-CA" dirty="0"/>
              <a:t>relative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D5966-A920-924D-A4E0-FEA2D5F5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27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685232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468"/>
            <a:ext cx="12192000" cy="135094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How to move a point from (12, 34) to (56, 76) with </a:t>
            </a:r>
            <a:r>
              <a:rPr lang="en-CA" sz="4000" dirty="0" err="1"/>
              <a:t>css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10" y="1768946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top=76px, left= 56px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top=56px, left=76px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left=34px, bottom=76px</a:t>
            </a:r>
          </a:p>
          <a:p>
            <a:r>
              <a:rPr lang="en-US" dirty="0"/>
              <a:t>D. </a:t>
            </a:r>
            <a:r>
              <a:rPr lang="en-CA" dirty="0"/>
              <a:t>left=12px, bottom=34px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2E353-37DD-F48D-78A3-4070D979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28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658897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p div</a:t>
            </a:r>
            <a:endParaRPr lang="en-US" dirty="0"/>
          </a:p>
          <a:p>
            <a:r>
              <a:rPr lang="en-US" dirty="0"/>
              <a:t>B.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div p</a:t>
            </a:r>
          </a:p>
          <a:p>
            <a:r>
              <a:rPr lang="en-US" dirty="0"/>
              <a:t>C.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p</a:t>
            </a:r>
            <a:endParaRPr lang="en-CA" dirty="0"/>
          </a:p>
          <a:p>
            <a:r>
              <a:rPr lang="en-US" dirty="0"/>
              <a:t>D.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div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64CC6-53A3-5105-EEDF-736C9B943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707" y="2843234"/>
            <a:ext cx="7202901" cy="24994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47E98-F98C-18C3-97A6-3B146A06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29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12001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9C26-A4E5-4C18-510C-4AEB54162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3475" y="3169084"/>
            <a:ext cx="3698129" cy="736699"/>
          </a:xfrm>
        </p:spPr>
        <p:txBody>
          <a:bodyPr>
            <a:normAutofit/>
          </a:bodyPr>
          <a:lstStyle/>
          <a:p>
            <a:r>
              <a:rPr lang="en-CA" sz="4400" dirty="0"/>
              <a:t>Brain Teasers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60844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First Second Third</a:t>
            </a:r>
            <a:endParaRPr lang="en-US" dirty="0"/>
          </a:p>
          <a:p>
            <a:r>
              <a:rPr lang="en-US" dirty="0"/>
              <a:t>B.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First Third Second</a:t>
            </a:r>
          </a:p>
          <a:p>
            <a:r>
              <a:rPr lang="en-US" dirty="0"/>
              <a:t>C.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Second First Third</a:t>
            </a:r>
            <a:endParaRPr lang="en-CA" dirty="0"/>
          </a:p>
          <a:p>
            <a:r>
              <a:rPr lang="en-US" dirty="0"/>
              <a:t>D.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Second Third Second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20930-3844-78CC-86B6-57A2D319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492" y="3034517"/>
            <a:ext cx="5549900" cy="1816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C6F95-4DF4-36A2-BFFA-1FE58061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30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171167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of the following is the correct way to apply the same style to multiple HTML elements using a group selector in CSS?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div p span { color: red; }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div, p, span { color: red; }</a:t>
            </a:r>
          </a:p>
          <a:p>
            <a:r>
              <a:rPr lang="en-US" dirty="0"/>
              <a:t>C. </a:t>
            </a:r>
            <a:r>
              <a:rPr lang="en-CA" dirty="0"/>
              <a:t>div + p + span { color: red; }</a:t>
            </a:r>
          </a:p>
          <a:p>
            <a:r>
              <a:rPr lang="en-US" dirty="0"/>
              <a:t>D. </a:t>
            </a:r>
            <a:r>
              <a:rPr lang="en-CA" dirty="0"/>
              <a:t>div &gt; p &gt; span { color: red; }</a:t>
            </a:r>
          </a:p>
          <a:p>
            <a:r>
              <a:rPr lang="en-CA" dirty="0"/>
              <a:t>E. None of the above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FE6CB-9C12-C0EA-C08B-A133EC2F3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31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442689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In HTML5, which tag is used for graphics and graphical applications that can be drawn on the fly, typically with JavaScript?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&lt;canvas&gt;</a:t>
            </a:r>
            <a:endParaRPr lang="en-US" dirty="0"/>
          </a:p>
          <a:p>
            <a:r>
              <a:rPr lang="en-US" dirty="0"/>
              <a:t>B. &lt;</a:t>
            </a:r>
            <a:r>
              <a:rPr lang="en-CA" dirty="0"/>
              <a:t>draw&gt;</a:t>
            </a:r>
          </a:p>
          <a:p>
            <a:r>
              <a:rPr lang="en-US" dirty="0"/>
              <a:t>C. &lt;</a:t>
            </a:r>
            <a:r>
              <a:rPr lang="en-CA" dirty="0"/>
              <a:t>graphic&gt;</a:t>
            </a:r>
          </a:p>
          <a:p>
            <a:r>
              <a:rPr lang="en-US" dirty="0"/>
              <a:t>D. &lt;</a:t>
            </a:r>
            <a:r>
              <a:rPr lang="en-CA" dirty="0"/>
              <a:t>art&gt;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57DE1-0597-14B1-6E67-F38CFA54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32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737234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of the following statements about </a:t>
            </a:r>
            <a:r>
              <a:rPr lang="en-CA" sz="4000" dirty="0" err="1"/>
              <a:t>clientX</a:t>
            </a:r>
            <a:r>
              <a:rPr lang="en-CA" sz="4000" dirty="0"/>
              <a:t>/Y and </a:t>
            </a:r>
            <a:r>
              <a:rPr lang="en-CA" sz="4000" dirty="0" err="1"/>
              <a:t>screenX</a:t>
            </a:r>
            <a:r>
              <a:rPr lang="en-CA" sz="4000" dirty="0"/>
              <a:t>/Y is correct?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dirty="0" err="1"/>
              <a:t>clientX</a:t>
            </a:r>
            <a:r>
              <a:rPr lang="en-CA" dirty="0"/>
              <a:t>/Y values change when the page is scrolled, but </a:t>
            </a:r>
            <a:r>
              <a:rPr lang="en-CA" dirty="0" err="1"/>
              <a:t>screenX</a:t>
            </a:r>
            <a:r>
              <a:rPr lang="en-CA" dirty="0"/>
              <a:t>/Y values remain constant</a:t>
            </a:r>
          </a:p>
          <a:p>
            <a:r>
              <a:rPr lang="en-US" dirty="0"/>
              <a:t>B. </a:t>
            </a:r>
            <a:r>
              <a:rPr lang="en-CA" dirty="0" err="1"/>
              <a:t>screenX</a:t>
            </a:r>
            <a:r>
              <a:rPr lang="en-CA" dirty="0"/>
              <a:t>/Y values are always larger than </a:t>
            </a:r>
            <a:r>
              <a:rPr lang="en-CA" dirty="0" err="1"/>
              <a:t>clientX</a:t>
            </a:r>
            <a:r>
              <a:rPr lang="en-CA" dirty="0"/>
              <a:t>/Y values</a:t>
            </a:r>
          </a:p>
          <a:p>
            <a:r>
              <a:rPr lang="en-US" dirty="0"/>
              <a:t>C. </a:t>
            </a:r>
            <a:r>
              <a:rPr lang="en-CA" dirty="0" err="1"/>
              <a:t>clientX</a:t>
            </a:r>
            <a:r>
              <a:rPr lang="en-CA" dirty="0"/>
              <a:t>/Y are relative to the viewport (client area), while </a:t>
            </a:r>
            <a:r>
              <a:rPr lang="en-CA" dirty="0" err="1"/>
              <a:t>screenX</a:t>
            </a:r>
            <a:r>
              <a:rPr lang="en-CA" dirty="0"/>
              <a:t>/Y are relative to the entire screen</a:t>
            </a:r>
          </a:p>
          <a:p>
            <a:r>
              <a:rPr lang="en-US" dirty="0"/>
              <a:t>D. </a:t>
            </a:r>
            <a:r>
              <a:rPr lang="en-CA" dirty="0" err="1"/>
              <a:t>clientX</a:t>
            </a:r>
            <a:r>
              <a:rPr lang="en-CA" dirty="0"/>
              <a:t>/Y and </a:t>
            </a:r>
            <a:r>
              <a:rPr lang="en-CA" dirty="0" err="1"/>
              <a:t>screenX</a:t>
            </a:r>
            <a:r>
              <a:rPr lang="en-CA" dirty="0"/>
              <a:t>/Y will always be equal when the browser window is maximized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A3936-D93D-FEAE-5214-1DC90150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33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1460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When dealing with a scaled webpage (e.g., using browser zoom or CSS scaling), which statement is true?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Both </a:t>
            </a:r>
            <a:r>
              <a:rPr lang="en-CA" dirty="0" err="1"/>
              <a:t>clientX</a:t>
            </a:r>
            <a:r>
              <a:rPr lang="en-CA" dirty="0"/>
              <a:t>/Y and </a:t>
            </a:r>
            <a:r>
              <a:rPr lang="en-CA" dirty="0" err="1"/>
              <a:t>screenX</a:t>
            </a:r>
            <a:r>
              <a:rPr lang="en-CA" dirty="0"/>
              <a:t>/Y will be scaled proportionally</a:t>
            </a:r>
          </a:p>
          <a:p>
            <a:r>
              <a:rPr lang="en-US" dirty="0"/>
              <a:t>B. </a:t>
            </a:r>
            <a:r>
              <a:rPr lang="en-CA" dirty="0" err="1"/>
              <a:t>clientX</a:t>
            </a:r>
            <a:r>
              <a:rPr lang="en-CA" dirty="0"/>
              <a:t>/Y will be scaled, but </a:t>
            </a:r>
            <a:r>
              <a:rPr lang="en-CA" dirty="0" err="1"/>
              <a:t>screenX</a:t>
            </a:r>
            <a:r>
              <a:rPr lang="en-CA" dirty="0"/>
              <a:t>/Y will remain unaffected</a:t>
            </a:r>
          </a:p>
          <a:p>
            <a:r>
              <a:rPr lang="en-US" dirty="0"/>
              <a:t>C. </a:t>
            </a:r>
            <a:r>
              <a:rPr lang="en-CA" dirty="0" err="1"/>
              <a:t>screenX</a:t>
            </a:r>
            <a:r>
              <a:rPr lang="en-CA" dirty="0"/>
              <a:t>/Y will be scaled, but </a:t>
            </a:r>
            <a:r>
              <a:rPr lang="en-CA" dirty="0" err="1"/>
              <a:t>clientX</a:t>
            </a:r>
            <a:r>
              <a:rPr lang="en-CA" dirty="0"/>
              <a:t>/Y will remain unaffected</a:t>
            </a:r>
          </a:p>
          <a:p>
            <a:r>
              <a:rPr lang="en-US" dirty="0"/>
              <a:t>D. </a:t>
            </a:r>
            <a:r>
              <a:rPr lang="en-CA" dirty="0"/>
              <a:t>Neither </a:t>
            </a:r>
            <a:r>
              <a:rPr lang="en-CA" dirty="0" err="1"/>
              <a:t>clientX</a:t>
            </a:r>
            <a:r>
              <a:rPr lang="en-CA" dirty="0"/>
              <a:t>/Y nor </a:t>
            </a:r>
            <a:r>
              <a:rPr lang="en-CA" dirty="0" err="1"/>
              <a:t>screenX</a:t>
            </a:r>
            <a:r>
              <a:rPr lang="en-CA" dirty="0"/>
              <a:t>/Y will be affected by scaling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FA134-9924-6120-6A83-42508BD62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34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26432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property is used to hide an element, so it takes no space in the layout?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display: none</a:t>
            </a:r>
          </a:p>
          <a:p>
            <a:r>
              <a:rPr lang="en-US" dirty="0"/>
              <a:t>B. </a:t>
            </a:r>
            <a:r>
              <a:rPr lang="en-CA" dirty="0"/>
              <a:t>visibility: hidden</a:t>
            </a:r>
          </a:p>
          <a:p>
            <a:r>
              <a:rPr lang="en-US" dirty="0"/>
              <a:t>C. </a:t>
            </a:r>
            <a:r>
              <a:rPr lang="en-CA" dirty="0"/>
              <a:t>opacity: 0</a:t>
            </a:r>
          </a:p>
          <a:p>
            <a:r>
              <a:rPr lang="en-US" dirty="0"/>
              <a:t>D. </a:t>
            </a:r>
            <a:r>
              <a:rPr lang="en-CA" dirty="0"/>
              <a:t>visibility: none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970E5-0ABA-C457-5ED8-DCD0375C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35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644388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of the following is NOT a JavaScript data type?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String</a:t>
            </a:r>
          </a:p>
          <a:p>
            <a:r>
              <a:rPr lang="en-US" dirty="0"/>
              <a:t>B. </a:t>
            </a:r>
            <a:r>
              <a:rPr lang="en-CA" dirty="0"/>
              <a:t>Boolean</a:t>
            </a:r>
          </a:p>
          <a:p>
            <a:r>
              <a:rPr lang="en-US" dirty="0"/>
              <a:t>C. </a:t>
            </a:r>
            <a:r>
              <a:rPr lang="en-CA" dirty="0"/>
              <a:t>Integer</a:t>
            </a:r>
          </a:p>
          <a:p>
            <a:r>
              <a:rPr lang="en-US" dirty="0"/>
              <a:t>D.</a:t>
            </a:r>
            <a:r>
              <a:rPr lang="en-CA" dirty="0"/>
              <a:t> Undefined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485A2-D054-B0AC-B8BC-B03A6D32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36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75454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 ‘</a:t>
            </a:r>
            <a:r>
              <a:rPr lang="en-CA" sz="4000" dirty="0" err="1"/>
              <a:t>useCapture</a:t>
            </a:r>
            <a:r>
              <a:rPr lang="en-CA" sz="4000" dirty="0"/>
              <a:t>’ parameter in </a:t>
            </a:r>
            <a:r>
              <a:rPr lang="en-CA" sz="4000" dirty="0" err="1"/>
              <a:t>addEventListener</a:t>
            </a:r>
            <a:r>
              <a:rPr lang="en-CA" sz="4000" dirty="0"/>
              <a:t>() specify?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Whether to use bubbling or capturing event propagation</a:t>
            </a:r>
          </a:p>
          <a:p>
            <a:r>
              <a:rPr lang="en-US" dirty="0"/>
              <a:t>B. </a:t>
            </a:r>
            <a:r>
              <a:rPr lang="en-CA" dirty="0"/>
              <a:t>Whether to use default or custom event handler</a:t>
            </a:r>
          </a:p>
          <a:p>
            <a:r>
              <a:rPr lang="en-US" dirty="0"/>
              <a:t>C. </a:t>
            </a:r>
            <a:r>
              <a:rPr lang="en-CA" dirty="0"/>
              <a:t>Whether to use synchronous or asynchronous event handling</a:t>
            </a:r>
          </a:p>
          <a:p>
            <a:r>
              <a:rPr lang="en-US" dirty="0"/>
              <a:t>D. </a:t>
            </a:r>
            <a:r>
              <a:rPr lang="en-CA" dirty="0"/>
              <a:t>Whether to use internal or external event </a:t>
            </a:r>
            <a:r>
              <a:rPr lang="en-CA" dirty="0">
                <a:solidFill>
                  <a:srgbClr val="0E0E0E"/>
                </a:solidFill>
                <a:effectLst/>
                <a:latin typeface=".SF NS"/>
              </a:rPr>
              <a:t>listener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920B9-812C-A537-675F-DA8F87EC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37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94834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7238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happens when the button is clicked?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905" y="4199611"/>
            <a:ext cx="7755052" cy="2708753"/>
          </a:xfrm>
        </p:spPr>
        <p:txBody>
          <a:bodyPr anchor="ctr">
            <a:normAutofit/>
          </a:bodyPr>
          <a:lstStyle/>
          <a:p>
            <a:r>
              <a:rPr lang="en-US" dirty="0"/>
              <a:t>A.</a:t>
            </a:r>
            <a:r>
              <a:rPr lang="en-CA" dirty="0"/>
              <a:t> Only “Outer DIV clicked!” shows</a:t>
            </a:r>
          </a:p>
          <a:p>
            <a:r>
              <a:rPr lang="en-US" dirty="0"/>
              <a:t>B. </a:t>
            </a:r>
            <a:r>
              <a:rPr lang="en-CA" dirty="0"/>
              <a:t>Only “Button clicked!” shows</a:t>
            </a:r>
          </a:p>
          <a:p>
            <a:r>
              <a:rPr lang="en-US" dirty="0"/>
              <a:t>C. </a:t>
            </a:r>
            <a:r>
              <a:rPr lang="en-CA" dirty="0"/>
              <a:t>Both alerts show — button first, then div</a:t>
            </a:r>
          </a:p>
          <a:p>
            <a:r>
              <a:rPr lang="en-US" dirty="0"/>
              <a:t>D. </a:t>
            </a:r>
            <a:r>
              <a:rPr lang="en-CA" dirty="0"/>
              <a:t>Both alerts show — div first, then button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99844-DCEE-4DA2-E0D9-EEB3A8BDF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043" y="961111"/>
            <a:ext cx="6845300" cy="3238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6F2357-6CE2-D0D9-4325-ABD8337CF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38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8764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7238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 What event phase is responsible for triggering the </a:t>
            </a:r>
            <a:r>
              <a:rPr lang="en-CA" sz="4000" dirty="0" err="1"/>
              <a:t>div's</a:t>
            </a:r>
            <a:r>
              <a:rPr lang="en-CA" sz="4000" dirty="0"/>
              <a:t> alert after the button is clicked?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95" y="4315738"/>
            <a:ext cx="7755052" cy="2708753"/>
          </a:xfrm>
        </p:spPr>
        <p:txBody>
          <a:bodyPr anchor="ctr">
            <a:normAutofit/>
          </a:bodyPr>
          <a:lstStyle/>
          <a:p>
            <a:r>
              <a:rPr lang="en-US" dirty="0"/>
              <a:t>A.</a:t>
            </a:r>
            <a:r>
              <a:rPr lang="en-CA" dirty="0"/>
              <a:t> Target phase</a:t>
            </a:r>
          </a:p>
          <a:p>
            <a:r>
              <a:rPr lang="en-US" dirty="0"/>
              <a:t>B. </a:t>
            </a:r>
            <a:r>
              <a:rPr lang="en-CA" dirty="0"/>
              <a:t>Capturing phase</a:t>
            </a:r>
          </a:p>
          <a:p>
            <a:r>
              <a:rPr lang="en-US" dirty="0"/>
              <a:t>C. </a:t>
            </a:r>
            <a:r>
              <a:rPr lang="en-CA" dirty="0"/>
              <a:t>Bubbling phase</a:t>
            </a:r>
          </a:p>
          <a:p>
            <a:r>
              <a:rPr lang="en-US" dirty="0"/>
              <a:t>D. </a:t>
            </a:r>
            <a:r>
              <a:rPr lang="en-CA" dirty="0"/>
              <a:t>None of the above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99844-DCEE-4DA2-E0D9-EEB3A8BDF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460" y="1189972"/>
            <a:ext cx="6845300" cy="3238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4A12A-B57C-44D7-091D-8B2866BA1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39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870766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of the following methods will NOT work to select all paragraph elements on a page?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dirty="0" err="1"/>
              <a:t>document.getElementsByTagName</a:t>
            </a:r>
            <a:r>
              <a:rPr lang="en-CA" dirty="0"/>
              <a:t>('p')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 err="1"/>
              <a:t>document.querySelectorAll</a:t>
            </a:r>
            <a:r>
              <a:rPr lang="en-CA" dirty="0"/>
              <a:t>('p')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 err="1"/>
              <a:t>document.selectAll</a:t>
            </a:r>
            <a:r>
              <a:rPr lang="en-CA" dirty="0"/>
              <a:t>('p’)</a:t>
            </a:r>
          </a:p>
          <a:p>
            <a:r>
              <a:rPr lang="en-US" dirty="0"/>
              <a:t>D. </a:t>
            </a:r>
            <a:r>
              <a:rPr lang="en-CA" dirty="0" err="1"/>
              <a:t>Array.from</a:t>
            </a:r>
            <a:r>
              <a:rPr lang="en-CA" dirty="0"/>
              <a:t>(</a:t>
            </a:r>
            <a:r>
              <a:rPr lang="en-CA" dirty="0" err="1"/>
              <a:t>document.body.getElementsByTagName</a:t>
            </a:r>
            <a:r>
              <a:rPr lang="en-CA" dirty="0"/>
              <a:t>('p'))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5C1ED-A5CB-B37D-7A29-E9D087A66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4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4115579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7238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How can you make the outer div respond to the event before the button?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95" y="4315738"/>
            <a:ext cx="9014005" cy="2708753"/>
          </a:xfrm>
        </p:spPr>
        <p:txBody>
          <a:bodyPr anchor="ctr">
            <a:normAutofit/>
          </a:bodyPr>
          <a:lstStyle/>
          <a:p>
            <a:r>
              <a:rPr lang="en-US" dirty="0"/>
              <a:t>A.</a:t>
            </a:r>
            <a:r>
              <a:rPr lang="en-CA" dirty="0"/>
              <a:t> Use </a:t>
            </a:r>
            <a:r>
              <a:rPr lang="en-CA" dirty="0" err="1"/>
              <a:t>stopPropagation</a:t>
            </a:r>
            <a:r>
              <a:rPr lang="en-CA" dirty="0"/>
              <a:t>()</a:t>
            </a:r>
          </a:p>
          <a:p>
            <a:r>
              <a:rPr lang="en-US" dirty="0"/>
              <a:t>B. </a:t>
            </a:r>
            <a:r>
              <a:rPr lang="en-CA" dirty="0"/>
              <a:t>Use </a:t>
            </a:r>
            <a:r>
              <a:rPr lang="en-CA" dirty="0" err="1"/>
              <a:t>addEventListener</a:t>
            </a:r>
            <a:r>
              <a:rPr lang="en-CA" dirty="0"/>
              <a:t>('click', handler, true) on the  div</a:t>
            </a:r>
          </a:p>
          <a:p>
            <a:r>
              <a:rPr lang="en-US" dirty="0"/>
              <a:t>C. </a:t>
            </a:r>
            <a:r>
              <a:rPr lang="en-CA" dirty="0"/>
              <a:t>Use onclick instead of </a:t>
            </a:r>
            <a:r>
              <a:rPr lang="en-CA" dirty="0" err="1"/>
              <a:t>addEventListener</a:t>
            </a:r>
            <a:endParaRPr lang="en-CA" dirty="0"/>
          </a:p>
          <a:p>
            <a:r>
              <a:rPr lang="en-US" dirty="0"/>
              <a:t>D. </a:t>
            </a:r>
            <a:r>
              <a:rPr lang="en-CA" dirty="0"/>
              <a:t>Remove the button's event handler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99844-DCEE-4DA2-E0D9-EEB3A8BDF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460" y="1189972"/>
            <a:ext cx="6845300" cy="3238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FA723-C7C4-BEDE-854A-E1D167DB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40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617454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7780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All global variables and functions are properties of the window object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8BF84-C3ED-5D5D-8F63-2A3BE6E82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41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36068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7780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</a:t>
            </a:r>
            <a:r>
              <a:rPr lang="en-CA" sz="4000" dirty="0" err="1"/>
              <a:t>console.log</a:t>
            </a:r>
            <a:r>
              <a:rPr lang="en-CA" sz="4000" dirty="0"/>
              <a:t>(undefined + undefined) </a:t>
            </a:r>
            <a:r>
              <a:rPr lang="en-CA" sz="4000"/>
              <a:t>is undefined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4BF24-B7BC-4359-3EE8-D6F86947E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42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86536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72BDB0-5DFC-2AD1-4374-E1C5905E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The End</a:t>
            </a:r>
          </a:p>
        </p:txBody>
      </p:sp>
      <p:pic>
        <p:nvPicPr>
          <p:cNvPr id="4" name="mix_12m54s (audio-joiner.com).mp3">
            <a:hlinkClick r:id="" action="ppaction://media"/>
            <a:extLst>
              <a:ext uri="{FF2B5EF4-FFF2-40B4-BE49-F238E27FC236}">
                <a16:creationId xmlns:a16="http://schemas.microsoft.com/office/drawing/2014/main" id="{DCEBBD77-83D8-5885-1DBF-336DFD536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128588"/>
            <a:ext cx="5000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9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4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What's the correct way to change the background color of an element with id "</a:t>
            </a:r>
            <a:r>
              <a:rPr lang="en-CA" sz="4000" dirty="0" err="1"/>
              <a:t>myElement</a:t>
            </a:r>
            <a:r>
              <a:rPr lang="en-CA" sz="4000" dirty="0"/>
              <a:t>" to red?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11286995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</a:t>
            </a:r>
            <a:r>
              <a:rPr lang="en-CA" sz="2400" dirty="0" err="1"/>
              <a:t>document.getElementById</a:t>
            </a:r>
            <a:r>
              <a:rPr lang="en-CA" sz="2400" dirty="0"/>
              <a:t>('</a:t>
            </a:r>
            <a:r>
              <a:rPr lang="en-CA" sz="2400" dirty="0" err="1"/>
              <a:t>myElement</a:t>
            </a:r>
            <a:r>
              <a:rPr lang="en-CA" sz="2400" dirty="0"/>
              <a:t>').style = 'background-color: red;' </a:t>
            </a:r>
            <a:endParaRPr lang="en-US" sz="2400" dirty="0"/>
          </a:p>
          <a:p>
            <a:r>
              <a:rPr lang="en-US" sz="2400" dirty="0"/>
              <a:t>B. </a:t>
            </a:r>
            <a:r>
              <a:rPr lang="en-CA" sz="2400" dirty="0" err="1"/>
              <a:t>document.getElementById</a:t>
            </a:r>
            <a:r>
              <a:rPr lang="en-CA" sz="2400" dirty="0"/>
              <a:t>('</a:t>
            </a:r>
            <a:r>
              <a:rPr lang="en-CA" sz="2400" dirty="0" err="1"/>
              <a:t>myElement</a:t>
            </a:r>
            <a:r>
              <a:rPr lang="en-CA" sz="2400" dirty="0"/>
              <a:t>').</a:t>
            </a:r>
            <a:r>
              <a:rPr lang="en-CA" sz="2400" dirty="0" err="1"/>
              <a:t>style.backgroundColor</a:t>
            </a:r>
            <a:r>
              <a:rPr lang="en-CA" sz="2400" dirty="0"/>
              <a:t> = 'red'</a:t>
            </a:r>
            <a:endParaRPr lang="en-US" sz="2400" dirty="0"/>
          </a:p>
          <a:p>
            <a:r>
              <a:rPr lang="en-US" sz="2400" dirty="0"/>
              <a:t>C. </a:t>
            </a:r>
            <a:r>
              <a:rPr lang="en-CA" sz="2400" dirty="0" err="1"/>
              <a:t>document.getElementById</a:t>
            </a:r>
            <a:r>
              <a:rPr lang="en-CA" sz="2400" dirty="0"/>
              <a:t>('</a:t>
            </a:r>
            <a:r>
              <a:rPr lang="en-CA" sz="2400" dirty="0" err="1"/>
              <a:t>myElement</a:t>
            </a:r>
            <a:r>
              <a:rPr lang="en-CA" sz="2400" dirty="0"/>
              <a:t>').</a:t>
            </a:r>
            <a:r>
              <a:rPr lang="en-CA" sz="2400" dirty="0" err="1"/>
              <a:t>css</a:t>
            </a:r>
            <a:r>
              <a:rPr lang="en-CA" sz="2400" dirty="0"/>
              <a:t>('background-color', 'red’)</a:t>
            </a:r>
          </a:p>
          <a:p>
            <a:r>
              <a:rPr lang="en-US" sz="2400" dirty="0"/>
              <a:t>D. </a:t>
            </a:r>
            <a:r>
              <a:rPr lang="en-CA" sz="2400" dirty="0"/>
              <a:t>Both a and b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4E7F6-81DA-8CE9-E865-A240EE86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5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09786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 following code output?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4773461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First</a:t>
            </a:r>
          </a:p>
          <a:p>
            <a:r>
              <a:rPr lang="en-US" sz="2400" dirty="0"/>
              <a:t>B. Second</a:t>
            </a:r>
          </a:p>
          <a:p>
            <a:r>
              <a:rPr lang="en-US" sz="2400" dirty="0"/>
              <a:t>C. Third</a:t>
            </a:r>
          </a:p>
          <a:p>
            <a:r>
              <a:rPr lang="en-US" sz="2400" dirty="0"/>
              <a:t>D. </a:t>
            </a:r>
            <a:r>
              <a:rPr lang="en-CA" sz="2400" dirty="0"/>
              <a:t>Second Third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AB68C-531F-617F-56EC-7DB54C2FC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629" y="2704112"/>
            <a:ext cx="8021064" cy="18914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EE744-3F9F-8C8D-49ED-58F13214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6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049271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260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 Event Propagation Model in web development describe?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10" y="1251986"/>
            <a:ext cx="10234809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</a:t>
            </a:r>
            <a:r>
              <a:rPr lang="en-CA" sz="2400" dirty="0"/>
              <a:t>The process of how events are stored in the browser's memory. </a:t>
            </a:r>
          </a:p>
          <a:p>
            <a:r>
              <a:rPr lang="en-US" sz="2400" dirty="0"/>
              <a:t>B. </a:t>
            </a:r>
            <a:r>
              <a:rPr lang="en-CA" sz="2400" dirty="0"/>
              <a:t>The method by which an event moves through the DOM hierarchy </a:t>
            </a:r>
          </a:p>
          <a:p>
            <a:r>
              <a:rPr lang="en-US" sz="2400" dirty="0"/>
              <a:t>C. </a:t>
            </a:r>
            <a:r>
              <a:rPr lang="en-CA" sz="2400" dirty="0"/>
              <a:t>A system that tracks user login events across multiple sessions.</a:t>
            </a:r>
          </a:p>
          <a:p>
            <a:r>
              <a:rPr lang="en-US" sz="2400" dirty="0"/>
              <a:t>D. </a:t>
            </a:r>
            <a:r>
              <a:rPr lang="en-CA" sz="2400" dirty="0"/>
              <a:t>A framework for handling server-side request and response events.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F3706-7246-6619-0920-DCC6D6EF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7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8888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578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In the context of event propagation, what's the correct order of phases?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84" y="876205"/>
            <a:ext cx="7692025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</a:t>
            </a:r>
            <a:r>
              <a:rPr lang="en-CA" sz="2400" dirty="0"/>
              <a:t>Target phase, Capturing phase, Bubbling phase </a:t>
            </a:r>
          </a:p>
          <a:p>
            <a:r>
              <a:rPr lang="en-US" sz="2400" dirty="0"/>
              <a:t>B. </a:t>
            </a:r>
            <a:r>
              <a:rPr lang="en-CA" sz="2400" dirty="0"/>
              <a:t>Capturing phase, Target phase, Bubbling phase</a:t>
            </a:r>
          </a:p>
          <a:p>
            <a:r>
              <a:rPr lang="en-US" sz="2400" dirty="0"/>
              <a:t>C. </a:t>
            </a:r>
            <a:r>
              <a:rPr lang="en-CA" sz="2400" dirty="0"/>
              <a:t>Bubbling phase, Target phase, Capturing phase</a:t>
            </a:r>
          </a:p>
          <a:p>
            <a:r>
              <a:rPr lang="en-US" sz="2400" dirty="0"/>
              <a:t>D. </a:t>
            </a:r>
            <a:r>
              <a:rPr lang="en-CA" sz="2400" dirty="0"/>
              <a:t>Target phase, Bubbling phase, Capturing phase</a:t>
            </a:r>
            <a:endParaRPr lang="en-US" sz="2400" dirty="0"/>
          </a:p>
        </p:txBody>
      </p:sp>
      <p:pic>
        <p:nvPicPr>
          <p:cNvPr id="1026" name="Picture 2" descr="JavaScript Event Propagation - Tutorial Republic">
            <a:extLst>
              <a:ext uri="{FF2B5EF4-FFF2-40B4-BE49-F238E27FC236}">
                <a16:creationId xmlns:a16="http://schemas.microsoft.com/office/drawing/2014/main" id="{1A6D7672-B5ED-0699-A343-9FBFF3641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24" y="3758504"/>
            <a:ext cx="5195692" cy="259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C121F-9748-534D-6EB3-C3AA808AD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1121" y="6492875"/>
            <a:ext cx="2743200" cy="365125"/>
          </a:xfrm>
        </p:spPr>
        <p:txBody>
          <a:bodyPr/>
          <a:lstStyle/>
          <a:p>
            <a:fld id="{0620B4A4-BB39-A54C-966B-DB93B80EF274}" type="slidenum">
              <a:rPr lang="en-US" sz="3200" smtClean="0"/>
              <a:t>8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842997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578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When can you stop the propagation of an event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84" y="876205"/>
            <a:ext cx="7692025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</a:t>
            </a:r>
            <a:r>
              <a:rPr lang="en-CA" sz="2400" dirty="0"/>
              <a:t>Target phase</a:t>
            </a:r>
          </a:p>
          <a:p>
            <a:r>
              <a:rPr lang="en-US" sz="2400" dirty="0"/>
              <a:t>B. </a:t>
            </a:r>
            <a:r>
              <a:rPr lang="en-CA" sz="2400" dirty="0"/>
              <a:t>Capturing phase</a:t>
            </a:r>
          </a:p>
          <a:p>
            <a:r>
              <a:rPr lang="en-US" sz="2400" dirty="0"/>
              <a:t>C. </a:t>
            </a:r>
            <a:r>
              <a:rPr lang="en-CA" sz="2400" dirty="0"/>
              <a:t>Bubbling phase</a:t>
            </a:r>
          </a:p>
          <a:p>
            <a:r>
              <a:rPr lang="en-US" sz="2400" dirty="0"/>
              <a:t>D. </a:t>
            </a:r>
            <a:r>
              <a:rPr lang="en-CA" sz="2400" dirty="0"/>
              <a:t>Any Phase</a:t>
            </a:r>
            <a:endParaRPr lang="en-US" sz="2400" dirty="0"/>
          </a:p>
        </p:txBody>
      </p:sp>
      <p:pic>
        <p:nvPicPr>
          <p:cNvPr id="1026" name="Picture 2" descr="JavaScript Event Propagation - Tutorial Republic">
            <a:extLst>
              <a:ext uri="{FF2B5EF4-FFF2-40B4-BE49-F238E27FC236}">
                <a16:creationId xmlns:a16="http://schemas.microsoft.com/office/drawing/2014/main" id="{1A6D7672-B5ED-0699-A343-9FBFF3641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24" y="3524612"/>
            <a:ext cx="5195692" cy="259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E354A-6F19-782C-5B94-E6866CBD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9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867792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7948</TotalTime>
  <Words>1844</Words>
  <Application>Microsoft Macintosh PowerPoint</Application>
  <PresentationFormat>Widescreen</PresentationFormat>
  <Paragraphs>240</Paragraphs>
  <Slides>43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-webkit-standard</vt:lpstr>
      <vt:lpstr>.SF NS</vt:lpstr>
      <vt:lpstr>Aptos</vt:lpstr>
      <vt:lpstr>Aptos Display</vt:lpstr>
      <vt:lpstr>Arial</vt:lpstr>
      <vt:lpstr>Lato</vt:lpstr>
      <vt:lpstr>Office Theme</vt:lpstr>
      <vt:lpstr>Welcome To</vt:lpstr>
      <vt:lpstr>Please put your phone on silent mode to avoid interruptions</vt:lpstr>
      <vt:lpstr>Brain Teasers</vt:lpstr>
      <vt:lpstr>Which of the following methods will NOT work to select all paragraph elements on a page?</vt:lpstr>
      <vt:lpstr>What's the correct way to change the background color of an element with id "myElement" to red?</vt:lpstr>
      <vt:lpstr>What does the following code output?</vt:lpstr>
      <vt:lpstr>What does the Event Propagation Model in web development describe?</vt:lpstr>
      <vt:lpstr>In the context of event propagation, what's the correct order of phases?</vt:lpstr>
      <vt:lpstr>When can you stop the propagation of an event</vt:lpstr>
      <vt:lpstr>What is the correct answer for the following respectively?</vt:lpstr>
      <vt:lpstr>Which of the following event is fired when an element loses focus, and its value was changed?</vt:lpstr>
      <vt:lpstr>Which of the following will NOT give focus to an input element with id "myInput"? </vt:lpstr>
      <vt:lpstr>What will be logged if the user clicks on "Blue"?</vt:lpstr>
      <vt:lpstr>What's the difference between element.innerHTML and element.outerHTML?</vt:lpstr>
      <vt:lpstr>What is the output of the following code? (offsetHeight is a property that returns the height of an element including vertical padding and borders, as an integer)</vt:lpstr>
      <vt:lpstr>PowerPoint Presentation</vt:lpstr>
      <vt:lpstr>PowerPoint Presentation</vt:lpstr>
      <vt:lpstr>What will the following code log? The third parameter, true, means the event listener is set in the capturing phase.</vt:lpstr>
      <vt:lpstr>What will the following code log, 1 and 2 respectively?</vt:lpstr>
      <vt:lpstr>PowerPoint Presentation</vt:lpstr>
      <vt:lpstr>When does the ‘DOMContentLoaded’ event trigger?</vt:lpstr>
      <vt:lpstr>What is the use of ‘localStorage’ in JavaScript?</vt:lpstr>
      <vt:lpstr>What does DOM stand for?</vt:lpstr>
      <vt:lpstr>What is the output of the following code?</vt:lpstr>
      <vt:lpstr>What is the output of the following code?</vt:lpstr>
      <vt:lpstr>What is the default value of the ‘position’ property in CSS?</vt:lpstr>
      <vt:lpstr>What value will I give to ‘position’ property in other to use a coordinate system relative to the upper and left corner of the client area?</vt:lpstr>
      <vt:lpstr>How to move a point from (12, 34) to (56, 76) with css</vt:lpstr>
      <vt:lpstr>What is the output of the following code?</vt:lpstr>
      <vt:lpstr>What is the output of the following code?</vt:lpstr>
      <vt:lpstr>Which of the following is the correct way to apply the same style to multiple HTML elements using a group selector in CSS?</vt:lpstr>
      <vt:lpstr>In HTML5, which tag is used for graphics and graphical applications that can be drawn on the fly, typically with JavaScript?</vt:lpstr>
      <vt:lpstr>Which of the following statements about clientX/Y and screenX/Y is correct?</vt:lpstr>
      <vt:lpstr>When dealing with a scaled webpage (e.g., using browser zoom or CSS scaling), which statement is true?</vt:lpstr>
      <vt:lpstr>Which property is used to hide an element, so it takes no space in the layout?</vt:lpstr>
      <vt:lpstr>Which of the following is NOT a JavaScript data type?</vt:lpstr>
      <vt:lpstr>What does the ‘useCapture’ parameter in addEventListener() specify?</vt:lpstr>
      <vt:lpstr>What happens when the button is clicked?</vt:lpstr>
      <vt:lpstr> What event phase is responsible for triggering the div's alert after the button is clicked?</vt:lpstr>
      <vt:lpstr>How can you make the outer div respond to the event before the button?</vt:lpstr>
      <vt:lpstr>True or False: All global variables and functions are properties of the window object</vt:lpstr>
      <vt:lpstr>True or False: console.log(undefined + undefined) is undefined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Beaudelaire Tsoungui Nzodoumkouo</dc:creator>
  <cp:lastModifiedBy>Beaudelaire Tsoungui Nzodoumkouo</cp:lastModifiedBy>
  <cp:revision>33</cp:revision>
  <dcterms:created xsi:type="dcterms:W3CDTF">2024-07-03T20:15:14Z</dcterms:created>
  <dcterms:modified xsi:type="dcterms:W3CDTF">2025-03-30T14:24:27Z</dcterms:modified>
</cp:coreProperties>
</file>